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sldIdLst>
    <p:sldId id="896" r:id="rId5"/>
    <p:sldId id="1441" r:id="rId6"/>
    <p:sldId id="1486" r:id="rId7"/>
    <p:sldId id="1485" r:id="rId8"/>
    <p:sldId id="1488" r:id="rId9"/>
    <p:sldId id="1487" r:id="rId10"/>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63" userDrawn="1">
          <p15:clr>
            <a:srgbClr val="A4A3A4"/>
          </p15:clr>
        </p15:guide>
        <p15:guide id="2" orient="horz" pos="211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2F92"/>
    <a:srgbClr val="FF7E79"/>
    <a:srgbClr val="05D691"/>
    <a:srgbClr val="0094B9"/>
    <a:srgbClr val="FF0066"/>
    <a:srgbClr val="FFFFFF"/>
    <a:srgbClr val="C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619"/>
    <p:restoredTop sz="95522" autoAdjust="0"/>
  </p:normalViewPr>
  <p:slideViewPr>
    <p:cSldViewPr snapToGrid="0" snapToObjects="1">
      <p:cViewPr varScale="1">
        <p:scale>
          <a:sx n="72" d="100"/>
          <a:sy n="72" d="100"/>
        </p:scale>
        <p:origin x="192" y="60"/>
      </p:cViewPr>
      <p:guideLst>
        <p:guide pos="3863"/>
        <p:guide orient="horz" pos="2115"/>
      </p:guideLst>
    </p:cSldViewPr>
  </p:slideViewPr>
  <p:outlineViewPr>
    <p:cViewPr>
      <p:scale>
        <a:sx n="33" d="100"/>
        <a:sy n="33" d="100"/>
      </p:scale>
      <p:origin x="0" y="-184"/>
    </p:cViewPr>
  </p:outlineViewPr>
  <p:notesTextViewPr>
    <p:cViewPr>
      <p:scale>
        <a:sx n="1" d="1"/>
        <a:sy n="1" d="1"/>
      </p:scale>
      <p:origin x="0" y="0"/>
    </p:cViewPr>
  </p:notesTextViewPr>
  <p:sorterViewPr>
    <p:cViewPr>
      <p:scale>
        <a:sx n="76" d="100"/>
        <a:sy n="7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7A65C8-B49E-DE48-8BC9-60284FC05DD5}" type="datetimeFigureOut">
              <a:rPr kumimoji="1" lang="ja-JP" altLang="en-US" smtClean="0"/>
              <a:t>2021/9/27</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6CA006-2FC5-A641-8198-F9DF4460AEC4}" type="slidenum">
              <a:rPr kumimoji="1" lang="ja-JP" altLang="en-US" smtClean="0"/>
              <a:t>‹#›</a:t>
            </a:fld>
            <a:endParaRPr kumimoji="1" lang="ja-JP" altLang="en-US"/>
          </a:p>
        </p:txBody>
      </p:sp>
    </p:spTree>
    <p:extLst>
      <p:ext uri="{BB962C8B-B14F-4D97-AF65-F5344CB8AC3E}">
        <p14:creationId xmlns:p14="http://schemas.microsoft.com/office/powerpoint/2010/main" val="29298740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3"/>
        <p:cNvGrpSpPr/>
        <p:nvPr/>
      </p:nvGrpSpPr>
      <p:grpSpPr>
        <a:xfrm>
          <a:off x="0" y="0"/>
          <a:ext cx="0" cy="0"/>
          <a:chOff x="0" y="0"/>
          <a:chExt cx="0" cy="0"/>
        </a:xfrm>
      </p:grpSpPr>
      <p:sp>
        <p:nvSpPr>
          <p:cNvPr id="774" name="Google Shape;774;gd91f76df22_0_37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a:lnSpc>
                <a:spcPct val="150000"/>
              </a:lnSpc>
            </a:pPr>
            <a:r>
              <a:rPr lang="ja-JP" altLang="en-US" b="0"/>
              <a:t>本日のゲストスピーカーのお話を聞きながら、是非コンソーシアムの議論を通じて見えてきた構造についても検証していきたいと思います。事業戦略と人材戦略を、組織戦略や組織のケイパビリティでつなぐことで、事業の重要指標と人材戦略の紐付けが可能になるのではないか？そしてその時、人材戦略の根底にあるキャリアオーナーシップが、とても重要な役割を果たすのではないか？という仮説です。</a:t>
            </a:r>
            <a:br>
              <a:rPr lang="en-US" altLang="ja-JP" b="0" dirty="0"/>
            </a:br>
            <a:r>
              <a:rPr lang="ja-JP" altLang="en-US" b="0">
                <a:latin typeface="Yu Gothic" panose="020B0400000000000000" pitchFamily="34" charset="-128"/>
                <a:ea typeface="Yu Gothic" panose="020B0400000000000000" pitchFamily="34" charset="-128"/>
              </a:rPr>
              <a:t>●</a:t>
            </a:r>
            <a:r>
              <a:rPr lang="en-US" altLang="ja-JP" b="0" dirty="0">
                <a:latin typeface="Yu Gothic" panose="020B0400000000000000" pitchFamily="34" charset="-128"/>
                <a:ea typeface="Yu Gothic" panose="020B0400000000000000" pitchFamily="34" charset="-128"/>
              </a:rPr>
              <a:t> </a:t>
            </a:r>
            <a:r>
              <a:rPr lang="ja-JP" altLang="en-US" b="0">
                <a:latin typeface="Yu Gothic" panose="020B0400000000000000" pitchFamily="34" charset="-128"/>
                <a:ea typeface="Yu Gothic" panose="020B0400000000000000" pitchFamily="34" charset="-128"/>
              </a:rPr>
              <a:t>事業戦略に紐づく組織戦略は、何に留意してどう描くべきか？</a:t>
            </a:r>
            <a:endParaRPr lang="en-US" altLang="ja-JP" b="0" dirty="0">
              <a:latin typeface="Yu Gothic" panose="020B0400000000000000" pitchFamily="34" charset="-128"/>
              <a:ea typeface="Yu Gothic" panose="020B0400000000000000" pitchFamily="34" charset="-128"/>
            </a:endParaRPr>
          </a:p>
          <a:p>
            <a:pPr>
              <a:lnSpc>
                <a:spcPct val="150000"/>
              </a:lnSpc>
            </a:pPr>
            <a:r>
              <a:rPr lang="ja-JP" altLang="en-US" b="0">
                <a:latin typeface="Yu Gothic" panose="020B0400000000000000" pitchFamily="34" charset="-128"/>
                <a:ea typeface="Yu Gothic" panose="020B0400000000000000" pitchFamily="34" charset="-128"/>
              </a:rPr>
              <a:t>●</a:t>
            </a:r>
            <a:r>
              <a:rPr lang="en-US" altLang="ja-JP" b="0" dirty="0">
                <a:latin typeface="Yu Gothic" panose="020B0400000000000000" pitchFamily="34" charset="-128"/>
                <a:ea typeface="Yu Gothic" panose="020B0400000000000000" pitchFamily="34" charset="-128"/>
              </a:rPr>
              <a:t> </a:t>
            </a:r>
            <a:r>
              <a:rPr lang="ja-JP" altLang="en-US" b="0">
                <a:latin typeface="Yu Gothic" panose="020B0400000000000000" pitchFamily="34" charset="-128"/>
                <a:ea typeface="Yu Gothic" panose="020B0400000000000000" pitchFamily="34" charset="-128"/>
              </a:rPr>
              <a:t>組織戦略に紐づく組織やチームのケイパビリティを規定する際の留意点は、どのようなものか？</a:t>
            </a:r>
            <a:endParaRPr lang="en-US" altLang="ja-JP" b="0" dirty="0">
              <a:latin typeface="Yu Gothic" panose="020B0400000000000000" pitchFamily="34" charset="-128"/>
              <a:ea typeface="Yu Gothic" panose="020B0400000000000000" pitchFamily="34" charset="-128"/>
            </a:endParaRPr>
          </a:p>
          <a:p>
            <a:pPr>
              <a:lnSpc>
                <a:spcPct val="150000"/>
              </a:lnSpc>
            </a:pPr>
            <a:r>
              <a:rPr lang="ja-JP" altLang="en-US" b="0">
                <a:latin typeface="Yu Gothic" panose="020B0400000000000000" pitchFamily="34" charset="-128"/>
                <a:ea typeface="Yu Gothic" panose="020B0400000000000000" pitchFamily="34" charset="-128"/>
              </a:rPr>
              <a:t>●</a:t>
            </a:r>
            <a:r>
              <a:rPr lang="en-US" altLang="ja-JP" b="0" dirty="0">
                <a:latin typeface="Yu Gothic" panose="020B0400000000000000" pitchFamily="34" charset="-128"/>
                <a:ea typeface="Yu Gothic" panose="020B0400000000000000" pitchFamily="34" charset="-128"/>
              </a:rPr>
              <a:t> </a:t>
            </a:r>
            <a:r>
              <a:rPr lang="ja-JP" altLang="en-US" b="0">
                <a:latin typeface="Yu Gothic" panose="020B0400000000000000" pitchFamily="34" charset="-128"/>
                <a:ea typeface="Yu Gothic" panose="020B0400000000000000" pitchFamily="34" charset="-128"/>
              </a:rPr>
              <a:t>組織やチームをアクティベートさせるキャリア人材のポートフォリオは、どう設計すべきか？</a:t>
            </a:r>
            <a:endParaRPr lang="en-US" altLang="ja-JP" b="0" dirty="0">
              <a:latin typeface="Yu Gothic" panose="020B0400000000000000" pitchFamily="34" charset="-128"/>
              <a:ea typeface="Yu Gothic" panose="020B0400000000000000" pitchFamily="34" charset="-128"/>
            </a:endParaRPr>
          </a:p>
          <a:p>
            <a:pPr>
              <a:lnSpc>
                <a:spcPct val="150000"/>
              </a:lnSpc>
            </a:pPr>
            <a:r>
              <a:rPr lang="ja-JP" altLang="en-US" b="0">
                <a:latin typeface="Yu Gothic" panose="020B0400000000000000" pitchFamily="34" charset="-128"/>
                <a:ea typeface="Yu Gothic" panose="020B0400000000000000" pitchFamily="34" charset="-128"/>
              </a:rPr>
              <a:t>これらの問いを持ちながらゲストスピーカーのお</a:t>
            </a:r>
            <a:r>
              <a:rPr lang="en-US" altLang="ja-JP" b="0" dirty="0">
                <a:latin typeface="Yu Gothic" panose="020B0400000000000000" pitchFamily="34" charset="-128"/>
                <a:ea typeface="Yu Gothic" panose="020B0400000000000000" pitchFamily="34" charset="-128"/>
              </a:rPr>
              <a:t>2</a:t>
            </a:r>
            <a:r>
              <a:rPr lang="ja-JP" altLang="en-US" b="0">
                <a:latin typeface="Yu Gothic" panose="020B0400000000000000" pitchFamily="34" charset="-128"/>
                <a:ea typeface="Yu Gothic" panose="020B0400000000000000" pitchFamily="34" charset="-128"/>
              </a:rPr>
              <a:t>人のお話をお聞きし、時間が許す限り質疑で論点の深堀りをできればと思います。</a:t>
            </a:r>
            <a:endParaRPr lang="en-US" altLang="ja-JP" b="0" dirty="0">
              <a:latin typeface="Yu Gothic" panose="020B0400000000000000" pitchFamily="34" charset="-128"/>
              <a:ea typeface="Yu Gothic" panose="020B0400000000000000" pitchFamily="34" charset="-128"/>
            </a:endParaRPr>
          </a:p>
          <a:p>
            <a:pPr marL="0" lvl="0" indent="0" algn="l" rtl="0">
              <a:lnSpc>
                <a:spcPct val="100000"/>
              </a:lnSpc>
              <a:spcBef>
                <a:spcPts val="0"/>
              </a:spcBef>
              <a:spcAft>
                <a:spcPts val="0"/>
              </a:spcAft>
              <a:buSzPts val="1400"/>
              <a:buNone/>
            </a:pPr>
            <a:endParaRPr b="0" dirty="0"/>
          </a:p>
        </p:txBody>
      </p:sp>
      <p:sp>
        <p:nvSpPr>
          <p:cNvPr id="775" name="Google Shape;775;gd91f76df22_0_37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0845315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68DAF8-E385-3942-8BA4-1D05455A4B3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BCFFF16-4FE8-A441-A7A0-FFB6D967EEC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B5957D1-DFD2-BF42-895F-1112714E877C}"/>
              </a:ext>
            </a:extLst>
          </p:cNvPr>
          <p:cNvSpPr>
            <a:spLocks noGrp="1"/>
          </p:cNvSpPr>
          <p:nvPr>
            <p:ph type="dt" sz="half" idx="10"/>
          </p:nvPr>
        </p:nvSpPr>
        <p:spPr/>
        <p:txBody>
          <a:bodyPr/>
          <a:lstStyle/>
          <a:p>
            <a:fld id="{607AC69B-994B-5D44-A9DB-21583B7A08A9}" type="datetimeFigureOut">
              <a:rPr kumimoji="1" lang="ja-JP" altLang="en-US" smtClean="0"/>
              <a:t>2021/9/27</a:t>
            </a:fld>
            <a:endParaRPr kumimoji="1" lang="ja-JP" altLang="en-US"/>
          </a:p>
        </p:txBody>
      </p:sp>
      <p:sp>
        <p:nvSpPr>
          <p:cNvPr id="5" name="フッター プレースホルダー 4">
            <a:extLst>
              <a:ext uri="{FF2B5EF4-FFF2-40B4-BE49-F238E27FC236}">
                <a16:creationId xmlns:a16="http://schemas.microsoft.com/office/drawing/2014/main" id="{75C8672E-714E-7C49-8C92-FDD00672314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FDCA3B5-22A7-454A-A053-EEA181A1415F}"/>
              </a:ext>
            </a:extLst>
          </p:cNvPr>
          <p:cNvSpPr>
            <a:spLocks noGrp="1"/>
          </p:cNvSpPr>
          <p:nvPr>
            <p:ph type="sldNum" sz="quarter" idx="12"/>
          </p:nvPr>
        </p:nvSpPr>
        <p:spPr/>
        <p:txBody>
          <a:bodyPr/>
          <a:lstStyle/>
          <a:p>
            <a:fld id="{093E0FDD-6108-4B40-A504-EFE6E9B221AF}" type="slidenum">
              <a:rPr kumimoji="1" lang="ja-JP" altLang="en-US" smtClean="0"/>
              <a:t>‹#›</a:t>
            </a:fld>
            <a:endParaRPr kumimoji="1" lang="ja-JP" altLang="en-US"/>
          </a:p>
        </p:txBody>
      </p:sp>
    </p:spTree>
    <p:extLst>
      <p:ext uri="{BB962C8B-B14F-4D97-AF65-F5344CB8AC3E}">
        <p14:creationId xmlns:p14="http://schemas.microsoft.com/office/powerpoint/2010/main" val="1117176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2_大見出しとコンテンツ">
    <p:bg>
      <p:bgRef idx="1001">
        <a:schemeClr val="bg1"/>
      </p:bgRef>
    </p:bg>
    <p:spTree>
      <p:nvGrpSpPr>
        <p:cNvPr id="1" name=""/>
        <p:cNvGrpSpPr/>
        <p:nvPr/>
      </p:nvGrpSpPr>
      <p:grpSpPr>
        <a:xfrm>
          <a:off x="0" y="0"/>
          <a:ext cx="0" cy="0"/>
          <a:chOff x="0" y="0"/>
          <a:chExt cx="0" cy="0"/>
        </a:xfrm>
      </p:grpSpPr>
      <p:sp>
        <p:nvSpPr>
          <p:cNvPr id="11" name="日付プレースホルダ 3">
            <a:extLst>
              <a:ext uri="{FF2B5EF4-FFF2-40B4-BE49-F238E27FC236}">
                <a16:creationId xmlns:a16="http://schemas.microsoft.com/office/drawing/2014/main" id="{1753B602-57DD-477F-B540-FA4A86250605}"/>
              </a:ext>
            </a:extLst>
          </p:cNvPr>
          <p:cNvSpPr>
            <a:spLocks noGrp="1"/>
          </p:cNvSpPr>
          <p:nvPr>
            <p:ph type="dt" sz="half" idx="2"/>
          </p:nvPr>
        </p:nvSpPr>
        <p:spPr>
          <a:xfrm>
            <a:off x="158111" y="6583423"/>
            <a:ext cx="2844800" cy="220449"/>
          </a:xfrm>
          <a:prstGeom prst="rect">
            <a:avLst/>
          </a:prstGeom>
        </p:spPr>
        <p:txBody>
          <a:bodyPr vert="horz" lIns="91440" tIns="45720" rIns="91440" bIns="45720" rtlCol="0" anchor="ctr"/>
          <a:lstStyle>
            <a:lvl1pPr algn="l">
              <a:defRPr sz="10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D9F5EAB2-B859-4915-BEA7-F7026B81E7A2}" type="datetime1">
              <a:rPr lang="ja-JP" altLang="en-US" smtClean="0">
                <a:solidFill>
                  <a:prstClr val="black">
                    <a:tint val="75000"/>
                  </a:prstClr>
                </a:solidFill>
              </a:rPr>
              <a:t>2021/9/27</a:t>
            </a:fld>
            <a:endParaRPr lang="ja-JP" altLang="en-US">
              <a:solidFill>
                <a:prstClr val="black">
                  <a:tint val="75000"/>
                </a:prstClr>
              </a:solidFill>
            </a:endParaRPr>
          </a:p>
        </p:txBody>
      </p:sp>
      <p:sp>
        <p:nvSpPr>
          <p:cNvPr id="13" name="スライド番号プレースホルダ 5">
            <a:extLst>
              <a:ext uri="{FF2B5EF4-FFF2-40B4-BE49-F238E27FC236}">
                <a16:creationId xmlns:a16="http://schemas.microsoft.com/office/drawing/2014/main" id="{ED7156D7-0094-42A4-B7A3-09A68F990499}"/>
              </a:ext>
            </a:extLst>
          </p:cNvPr>
          <p:cNvSpPr>
            <a:spLocks noGrp="1"/>
          </p:cNvSpPr>
          <p:nvPr>
            <p:ph type="sldNum" sz="quarter" idx="4"/>
          </p:nvPr>
        </p:nvSpPr>
        <p:spPr>
          <a:xfrm>
            <a:off x="11502141" y="6583423"/>
            <a:ext cx="523387" cy="220449"/>
          </a:xfrm>
          <a:prstGeom prst="rect">
            <a:avLst/>
          </a:prstGeom>
        </p:spPr>
        <p:txBody>
          <a:bodyPr vert="horz" lIns="91440" tIns="45720" rIns="91440" bIns="45720" rtlCol="0" anchor="ctr"/>
          <a:lstStyle>
            <a:lvl1pPr algn="r">
              <a:defRPr sz="800">
                <a:solidFill>
                  <a:schemeClr val="tx1">
                    <a:tint val="75000"/>
                  </a:schemeClr>
                </a:solidFill>
                <a:latin typeface="Meiryo UI" panose="020B0604030504040204" pitchFamily="50" charset="-128"/>
                <a:ea typeface="Meiryo UI" panose="020B0604030504040204" pitchFamily="50" charset="-128"/>
                <a:cs typeface="Meiryo UI" panose="020B0604030504040204" pitchFamily="50" charset="-128"/>
              </a:defRPr>
            </a:lvl1pPr>
          </a:lstStyle>
          <a:p>
            <a:fld id="{0DE500AB-5460-4E7E-9C90-EACD799BBA71}" type="slidenum">
              <a:rPr lang="ja-JP" altLang="en-US" smtClean="0">
                <a:solidFill>
                  <a:prstClr val="black">
                    <a:tint val="75000"/>
                  </a:prstClr>
                </a:solidFill>
              </a:rPr>
              <a:pPr/>
              <a:t>‹#›</a:t>
            </a:fld>
            <a:endParaRPr lang="ja-JP" altLang="en-US">
              <a:solidFill>
                <a:prstClr val="black">
                  <a:tint val="75000"/>
                </a:prstClr>
              </a:solidFill>
            </a:endParaRPr>
          </a:p>
        </p:txBody>
      </p:sp>
      <p:sp>
        <p:nvSpPr>
          <p:cNvPr id="14" name="タイトル プレースホルダ 1">
            <a:extLst>
              <a:ext uri="{FF2B5EF4-FFF2-40B4-BE49-F238E27FC236}">
                <a16:creationId xmlns:a16="http://schemas.microsoft.com/office/drawing/2014/main" id="{8301069E-684B-46C2-8242-2A35B49B6782}"/>
              </a:ext>
            </a:extLst>
          </p:cNvPr>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dirty="0"/>
              <a:t>マスタ タイトルの書式設定</a:t>
            </a:r>
          </a:p>
        </p:txBody>
      </p:sp>
      <p:sp>
        <p:nvSpPr>
          <p:cNvPr id="16" name="テキスト プレースホルダ 2">
            <a:extLst>
              <a:ext uri="{FF2B5EF4-FFF2-40B4-BE49-F238E27FC236}">
                <a16:creationId xmlns:a16="http://schemas.microsoft.com/office/drawing/2014/main" id="{D1BD9F98-5133-49CB-AD13-46E5C5C8DB76}"/>
              </a:ext>
            </a:extLst>
          </p:cNvPr>
          <p:cNvSpPr>
            <a:spLocks noGrp="1"/>
          </p:cNvSpPr>
          <p:nvPr>
            <p:ph idx="1"/>
          </p:nvPr>
        </p:nvSpPr>
        <p:spPr>
          <a:xfrm>
            <a:off x="609600" y="1600206"/>
            <a:ext cx="10972800" cy="4525963"/>
          </a:xfrm>
          <a:prstGeom prst="rect">
            <a:avLst/>
          </a:prstGeom>
        </p:spPr>
        <p:txBody>
          <a:bodyPr vert="horz" lIns="91440" tIns="45720" rIns="91440" bIns="45720" rtlCol="0">
            <a:no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211844213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表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813826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B14740D-F692-D84D-B4E7-027F2E51BF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84B3C6D-A42A-0745-AD5E-2B24A61390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72EC7E8-B286-A74F-BB18-4EA75314B5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1" i="0">
                <a:solidFill>
                  <a:schemeClr val="tx1">
                    <a:tint val="75000"/>
                  </a:schemeClr>
                </a:solidFill>
                <a:latin typeface="Yu Gothic" panose="020B0400000000000000" pitchFamily="34" charset="-128"/>
                <a:ea typeface="Yu Gothic" panose="020B0400000000000000" pitchFamily="34" charset="-128"/>
              </a:defRPr>
            </a:lvl1pPr>
          </a:lstStyle>
          <a:p>
            <a:fld id="{607AC69B-994B-5D44-A9DB-21583B7A08A9}" type="datetimeFigureOut">
              <a:rPr lang="ja-JP" altLang="en-US" smtClean="0"/>
              <a:pPr/>
              <a:t>2021/9/27</a:t>
            </a:fld>
            <a:endParaRPr lang="ja-JP" altLang="en-US"/>
          </a:p>
        </p:txBody>
      </p:sp>
      <p:sp>
        <p:nvSpPr>
          <p:cNvPr id="5" name="フッター プレースホルダー 4">
            <a:extLst>
              <a:ext uri="{FF2B5EF4-FFF2-40B4-BE49-F238E27FC236}">
                <a16:creationId xmlns:a16="http://schemas.microsoft.com/office/drawing/2014/main" id="{EED49911-BE4E-0D40-97B7-B00B73EF45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1" i="0">
                <a:solidFill>
                  <a:schemeClr val="tx1">
                    <a:tint val="75000"/>
                  </a:schemeClr>
                </a:solidFill>
                <a:latin typeface="Yu Gothic" panose="020B0400000000000000" pitchFamily="34" charset="-128"/>
                <a:ea typeface="Yu Gothic" panose="020B0400000000000000" pitchFamily="34" charset="-128"/>
              </a:defRPr>
            </a:lvl1pPr>
          </a:lstStyle>
          <a:p>
            <a:endParaRPr lang="ja-JP" altLang="en-US"/>
          </a:p>
        </p:txBody>
      </p:sp>
      <p:sp>
        <p:nvSpPr>
          <p:cNvPr id="6" name="スライド番号プレースホルダー 5">
            <a:extLst>
              <a:ext uri="{FF2B5EF4-FFF2-40B4-BE49-F238E27FC236}">
                <a16:creationId xmlns:a16="http://schemas.microsoft.com/office/drawing/2014/main" id="{0B3CD4E2-0A6A-964C-B21B-DEF718B976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i="0">
                <a:solidFill>
                  <a:schemeClr val="tx1">
                    <a:tint val="75000"/>
                  </a:schemeClr>
                </a:solidFill>
                <a:latin typeface="Yu Gothic" panose="020B0400000000000000" pitchFamily="34" charset="-128"/>
                <a:ea typeface="Yu Gothic" panose="020B0400000000000000" pitchFamily="34" charset="-128"/>
              </a:defRPr>
            </a:lvl1pPr>
          </a:lstStyle>
          <a:p>
            <a:fld id="{093E0FDD-6108-4B40-A504-EFE6E9B221AF}" type="slidenum">
              <a:rPr lang="ja-JP" altLang="en-US" smtClean="0"/>
              <a:pPr/>
              <a:t>‹#›</a:t>
            </a:fld>
            <a:endParaRPr lang="ja-JP" altLang="en-US"/>
          </a:p>
        </p:txBody>
      </p:sp>
    </p:spTree>
    <p:extLst>
      <p:ext uri="{BB962C8B-B14F-4D97-AF65-F5344CB8AC3E}">
        <p14:creationId xmlns:p14="http://schemas.microsoft.com/office/powerpoint/2010/main" val="4129539770"/>
      </p:ext>
    </p:extLst>
  </p:cSld>
  <p:clrMap bg1="lt1" tx1="dk1" bg2="lt2" tx2="dk2" accent1="accent1" accent2="accent2" accent3="accent3" accent4="accent4" accent5="accent5" accent6="accent6" hlink="hlink" folHlink="folHlink"/>
  <p:sldLayoutIdLst>
    <p:sldLayoutId id="2147483650" r:id="rId1"/>
    <p:sldLayoutId id="2147483671" r:id="rId2"/>
    <p:sldLayoutId id="2147483673" r:id="rId3"/>
  </p:sldLayoutIdLst>
  <p:txStyles>
    <p:titleStyle>
      <a:lvl1pPr algn="l" defTabSz="914400" rtl="0" eaLnBrk="1" latinLnBrk="0" hangingPunct="1">
        <a:lnSpc>
          <a:spcPct val="90000"/>
        </a:lnSpc>
        <a:spcBef>
          <a:spcPct val="0"/>
        </a:spcBef>
        <a:buNone/>
        <a:defRPr kumimoji="1" sz="4400" b="1" i="0" kern="1200">
          <a:solidFill>
            <a:schemeClr val="tx1"/>
          </a:solidFill>
          <a:latin typeface="Yu Gothic" panose="020B0400000000000000" pitchFamily="34" charset="-128"/>
          <a:ea typeface="Yu Gothic" panose="020B0400000000000000" pitchFamily="34"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b="1" i="0" kern="1200">
          <a:solidFill>
            <a:schemeClr val="tx1"/>
          </a:solidFill>
          <a:latin typeface="Yu Gothic" panose="020B0400000000000000" pitchFamily="34" charset="-128"/>
          <a:ea typeface="Yu Gothic" panose="020B0400000000000000" pitchFamily="34"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b="1" i="0" kern="1200">
          <a:solidFill>
            <a:schemeClr val="tx1"/>
          </a:solidFill>
          <a:latin typeface="Yu Gothic" panose="020B0400000000000000" pitchFamily="34" charset="-128"/>
          <a:ea typeface="Yu Gothic" panose="020B0400000000000000" pitchFamily="34"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b="1" i="0" kern="1200">
          <a:solidFill>
            <a:schemeClr val="tx1"/>
          </a:solidFill>
          <a:latin typeface="Yu Gothic" panose="020B0400000000000000" pitchFamily="34" charset="-128"/>
          <a:ea typeface="Yu Gothic" panose="020B0400000000000000" pitchFamily="34"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1" i="0" kern="1200">
          <a:solidFill>
            <a:schemeClr val="tx1"/>
          </a:solidFill>
          <a:latin typeface="Yu Gothic" panose="020B0400000000000000" pitchFamily="34" charset="-128"/>
          <a:ea typeface="Yu Gothic" panose="020B0400000000000000" pitchFamily="34"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1" i="0" kern="1200">
          <a:solidFill>
            <a:schemeClr val="tx1"/>
          </a:solidFill>
          <a:latin typeface="Yu Gothic" panose="020B0400000000000000" pitchFamily="34" charset="-128"/>
          <a:ea typeface="Yu Gothic" panose="020B0400000000000000"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co-consortium.persol-career.co.j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DDE930-4389-4FA0-B3D9-AFB8A881D75E}"/>
              </a:ext>
            </a:extLst>
          </p:cNvPr>
          <p:cNvSpPr>
            <a:spLocks noGrp="1"/>
          </p:cNvSpPr>
          <p:nvPr>
            <p:ph type="ctrTitle" idx="4294967295"/>
          </p:nvPr>
        </p:nvSpPr>
        <p:spPr>
          <a:xfrm>
            <a:off x="1227097" y="2544018"/>
            <a:ext cx="9771831" cy="1769963"/>
          </a:xfrm>
        </p:spPr>
        <p:txBody>
          <a:bodyPr>
            <a:normAutofit/>
          </a:bodyPr>
          <a:lstStyle/>
          <a:p>
            <a:pPr algn="ctr">
              <a:lnSpc>
                <a:spcPct val="120000"/>
              </a:lnSpc>
            </a:pPr>
            <a:r>
              <a:rPr lang="ja-JP" altLang="ja-JP" sz="2800"/>
              <a:t>事業の変化と人事活動を同期するための棚卸しシート </a:t>
            </a:r>
            <a:endParaRPr kumimoji="1" lang="ja-JP" altLang="en-US" sz="1400"/>
          </a:p>
        </p:txBody>
      </p:sp>
      <p:pic>
        <p:nvPicPr>
          <p:cNvPr id="5" name="図 4">
            <a:extLst>
              <a:ext uri="{FF2B5EF4-FFF2-40B4-BE49-F238E27FC236}">
                <a16:creationId xmlns:a16="http://schemas.microsoft.com/office/drawing/2014/main" id="{784351C9-8C4D-7347-B600-AF13D8B4404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195887" y="5345686"/>
            <a:ext cx="1800225" cy="500380"/>
          </a:xfrm>
          <a:prstGeom prst="rect">
            <a:avLst/>
          </a:prstGeom>
          <a:noFill/>
          <a:ln>
            <a:noFill/>
          </a:ln>
        </p:spPr>
      </p:pic>
    </p:spTree>
    <p:extLst>
      <p:ext uri="{BB962C8B-B14F-4D97-AF65-F5344CB8AC3E}">
        <p14:creationId xmlns:p14="http://schemas.microsoft.com/office/powerpoint/2010/main" val="2780248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76"/>
        <p:cNvGrpSpPr/>
        <p:nvPr/>
      </p:nvGrpSpPr>
      <p:grpSpPr>
        <a:xfrm>
          <a:off x="0" y="0"/>
          <a:ext cx="0" cy="0"/>
          <a:chOff x="0" y="0"/>
          <a:chExt cx="0" cy="0"/>
        </a:xfrm>
      </p:grpSpPr>
      <p:sp>
        <p:nvSpPr>
          <p:cNvPr id="4" name="角丸四角形 3">
            <a:extLst>
              <a:ext uri="{FF2B5EF4-FFF2-40B4-BE49-F238E27FC236}">
                <a16:creationId xmlns:a16="http://schemas.microsoft.com/office/drawing/2014/main" id="{2A67B344-3E18-5E47-8845-7F0024495D2B}"/>
              </a:ext>
            </a:extLst>
          </p:cNvPr>
          <p:cNvSpPr/>
          <p:nvPr/>
        </p:nvSpPr>
        <p:spPr>
          <a:xfrm>
            <a:off x="2360141" y="2680427"/>
            <a:ext cx="2409567" cy="2335426"/>
          </a:xfrm>
          <a:prstGeom prst="roundRect">
            <a:avLst>
              <a:gd name="adj" fmla="val 6923"/>
            </a:avLst>
          </a:prstGeom>
          <a:solidFill>
            <a:srgbClr val="FF2F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角丸四角形 40">
            <a:extLst>
              <a:ext uri="{FF2B5EF4-FFF2-40B4-BE49-F238E27FC236}">
                <a16:creationId xmlns:a16="http://schemas.microsoft.com/office/drawing/2014/main" id="{24055D65-8281-FF43-98BB-DB95E15FD4CA}"/>
              </a:ext>
            </a:extLst>
          </p:cNvPr>
          <p:cNvSpPr/>
          <p:nvPr/>
        </p:nvSpPr>
        <p:spPr>
          <a:xfrm>
            <a:off x="4891216" y="2680427"/>
            <a:ext cx="2409567" cy="2335426"/>
          </a:xfrm>
          <a:prstGeom prst="roundRect">
            <a:avLst>
              <a:gd name="adj" fmla="val 6923"/>
            </a:avLst>
          </a:prstGeom>
          <a:solidFill>
            <a:srgbClr val="07D5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角丸四角形 41">
            <a:extLst>
              <a:ext uri="{FF2B5EF4-FFF2-40B4-BE49-F238E27FC236}">
                <a16:creationId xmlns:a16="http://schemas.microsoft.com/office/drawing/2014/main" id="{12C8FF31-D7E7-914A-A7C1-4544A607D2CD}"/>
              </a:ext>
            </a:extLst>
          </p:cNvPr>
          <p:cNvSpPr/>
          <p:nvPr/>
        </p:nvSpPr>
        <p:spPr>
          <a:xfrm>
            <a:off x="7422292" y="2680427"/>
            <a:ext cx="2409567" cy="2335426"/>
          </a:xfrm>
          <a:prstGeom prst="roundRect">
            <a:avLst>
              <a:gd name="adj" fmla="val 6923"/>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7A5F137C-0A5C-094E-8106-E5D7A65C8669}"/>
              </a:ext>
            </a:extLst>
          </p:cNvPr>
          <p:cNvSpPr txBox="1"/>
          <p:nvPr/>
        </p:nvSpPr>
        <p:spPr>
          <a:xfrm>
            <a:off x="2693772" y="3191296"/>
            <a:ext cx="1742303" cy="338554"/>
          </a:xfrm>
          <a:prstGeom prst="rect">
            <a:avLst/>
          </a:prstGeom>
          <a:noFill/>
          <a:ln w="19050">
            <a:solidFill>
              <a:schemeClr val="bg1"/>
            </a:solidFill>
          </a:ln>
        </p:spPr>
        <p:txBody>
          <a:bodyPr wrap="square" rtlCol="0">
            <a:spAutoFit/>
          </a:bodyPr>
          <a:lstStyle/>
          <a:p>
            <a:pPr algn="ctr"/>
            <a:r>
              <a:rPr kumimoji="1" lang="ja-JP" altLang="en-US" sz="1600" b="1">
                <a:solidFill>
                  <a:schemeClr val="bg1"/>
                </a:solidFill>
                <a:latin typeface="Yu Gothic" panose="020B0400000000000000" pitchFamily="34" charset="-128"/>
                <a:ea typeface="Yu Gothic" panose="020B0400000000000000" pitchFamily="34" charset="-128"/>
              </a:rPr>
              <a:t>経営</a:t>
            </a:r>
          </a:p>
        </p:txBody>
      </p:sp>
      <p:sp>
        <p:nvSpPr>
          <p:cNvPr id="44" name="テキスト ボックス 43">
            <a:extLst>
              <a:ext uri="{FF2B5EF4-FFF2-40B4-BE49-F238E27FC236}">
                <a16:creationId xmlns:a16="http://schemas.microsoft.com/office/drawing/2014/main" id="{FF8E3AC2-18E3-4642-88C6-B1C7855EEEA6}"/>
              </a:ext>
            </a:extLst>
          </p:cNvPr>
          <p:cNvSpPr txBox="1"/>
          <p:nvPr/>
        </p:nvSpPr>
        <p:spPr>
          <a:xfrm>
            <a:off x="5224848" y="3191296"/>
            <a:ext cx="1742303" cy="338554"/>
          </a:xfrm>
          <a:prstGeom prst="rect">
            <a:avLst/>
          </a:prstGeom>
          <a:noFill/>
          <a:ln w="19050">
            <a:solidFill>
              <a:schemeClr val="bg1"/>
            </a:solidFill>
          </a:ln>
        </p:spPr>
        <p:txBody>
          <a:bodyPr wrap="square" rtlCol="0">
            <a:spAutoFit/>
          </a:bodyPr>
          <a:lstStyle/>
          <a:p>
            <a:pPr algn="ctr"/>
            <a:r>
              <a:rPr kumimoji="1" lang="ja-JP" altLang="en-US" sz="1600" b="1">
                <a:solidFill>
                  <a:schemeClr val="bg1"/>
                </a:solidFill>
                <a:latin typeface="Yu Gothic" panose="020B0400000000000000" pitchFamily="34" charset="-128"/>
                <a:ea typeface="Yu Gothic" panose="020B0400000000000000" pitchFamily="34" charset="-128"/>
              </a:rPr>
              <a:t>組織</a:t>
            </a:r>
          </a:p>
        </p:txBody>
      </p:sp>
      <p:sp>
        <p:nvSpPr>
          <p:cNvPr id="45" name="テキスト ボックス 44">
            <a:extLst>
              <a:ext uri="{FF2B5EF4-FFF2-40B4-BE49-F238E27FC236}">
                <a16:creationId xmlns:a16="http://schemas.microsoft.com/office/drawing/2014/main" id="{5A921267-2241-0945-BDEA-B149D6BCFF04}"/>
              </a:ext>
            </a:extLst>
          </p:cNvPr>
          <p:cNvSpPr txBox="1"/>
          <p:nvPr/>
        </p:nvSpPr>
        <p:spPr>
          <a:xfrm>
            <a:off x="7755925" y="3191296"/>
            <a:ext cx="1742303" cy="338554"/>
          </a:xfrm>
          <a:prstGeom prst="rect">
            <a:avLst/>
          </a:prstGeom>
          <a:noFill/>
          <a:ln w="19050">
            <a:solidFill>
              <a:schemeClr val="bg1"/>
            </a:solidFill>
          </a:ln>
        </p:spPr>
        <p:txBody>
          <a:bodyPr wrap="square" rtlCol="0">
            <a:spAutoFit/>
          </a:bodyPr>
          <a:lstStyle/>
          <a:p>
            <a:pPr algn="ctr"/>
            <a:r>
              <a:rPr kumimoji="1" lang="ja-JP" altLang="en-US" sz="1600" b="1">
                <a:solidFill>
                  <a:schemeClr val="bg1"/>
                </a:solidFill>
                <a:latin typeface="Yu Gothic" panose="020B0400000000000000" pitchFamily="34" charset="-128"/>
                <a:ea typeface="Yu Gothic" panose="020B0400000000000000" pitchFamily="34" charset="-128"/>
              </a:rPr>
              <a:t>人事</a:t>
            </a:r>
          </a:p>
        </p:txBody>
      </p:sp>
      <p:sp>
        <p:nvSpPr>
          <p:cNvPr id="46" name="テキスト ボックス 45">
            <a:extLst>
              <a:ext uri="{FF2B5EF4-FFF2-40B4-BE49-F238E27FC236}">
                <a16:creationId xmlns:a16="http://schemas.microsoft.com/office/drawing/2014/main" id="{C49B9ABA-DD78-A248-8454-11B1B63E11E9}"/>
              </a:ext>
            </a:extLst>
          </p:cNvPr>
          <p:cNvSpPr txBox="1"/>
          <p:nvPr/>
        </p:nvSpPr>
        <p:spPr>
          <a:xfrm>
            <a:off x="2693772" y="3992141"/>
            <a:ext cx="1742303" cy="461665"/>
          </a:xfrm>
          <a:prstGeom prst="rect">
            <a:avLst/>
          </a:prstGeom>
          <a:noFill/>
        </p:spPr>
        <p:txBody>
          <a:bodyPr wrap="square" rtlCol="0">
            <a:spAutoFit/>
          </a:bodyPr>
          <a:lstStyle/>
          <a:p>
            <a:pPr algn="ctr"/>
            <a:r>
              <a:rPr kumimoji="1" lang="ja-JP" altLang="en-US" sz="2400" b="1">
                <a:solidFill>
                  <a:schemeClr val="bg1"/>
                </a:solidFill>
                <a:latin typeface="Yu Gothic" panose="020B0400000000000000" pitchFamily="34" charset="-128"/>
                <a:ea typeface="Yu Gothic" panose="020B0400000000000000" pitchFamily="34" charset="-128"/>
              </a:rPr>
              <a:t>事業戦略</a:t>
            </a:r>
          </a:p>
        </p:txBody>
      </p:sp>
      <p:sp>
        <p:nvSpPr>
          <p:cNvPr id="47" name="テキスト ボックス 46">
            <a:extLst>
              <a:ext uri="{FF2B5EF4-FFF2-40B4-BE49-F238E27FC236}">
                <a16:creationId xmlns:a16="http://schemas.microsoft.com/office/drawing/2014/main" id="{B170CD79-0C82-8A46-AD15-873FF3BF9980}"/>
              </a:ext>
            </a:extLst>
          </p:cNvPr>
          <p:cNvSpPr txBox="1"/>
          <p:nvPr/>
        </p:nvSpPr>
        <p:spPr>
          <a:xfrm>
            <a:off x="5224848" y="3992141"/>
            <a:ext cx="1742303" cy="461665"/>
          </a:xfrm>
          <a:prstGeom prst="rect">
            <a:avLst/>
          </a:prstGeom>
          <a:noFill/>
        </p:spPr>
        <p:txBody>
          <a:bodyPr wrap="square" rtlCol="0">
            <a:spAutoFit/>
          </a:bodyPr>
          <a:lstStyle/>
          <a:p>
            <a:pPr algn="ctr"/>
            <a:r>
              <a:rPr kumimoji="1" lang="ja-JP" altLang="en-US" sz="2400" b="1">
                <a:solidFill>
                  <a:schemeClr val="bg1"/>
                </a:solidFill>
                <a:latin typeface="Yu Gothic" panose="020B0400000000000000" pitchFamily="34" charset="-128"/>
                <a:ea typeface="Yu Gothic" panose="020B0400000000000000" pitchFamily="34" charset="-128"/>
              </a:rPr>
              <a:t>組織戦略</a:t>
            </a:r>
          </a:p>
        </p:txBody>
      </p:sp>
      <p:sp>
        <p:nvSpPr>
          <p:cNvPr id="48" name="テキスト ボックス 47">
            <a:extLst>
              <a:ext uri="{FF2B5EF4-FFF2-40B4-BE49-F238E27FC236}">
                <a16:creationId xmlns:a16="http://schemas.microsoft.com/office/drawing/2014/main" id="{BC34B21E-6B2B-BD4B-9370-1E6A75EE41C7}"/>
              </a:ext>
            </a:extLst>
          </p:cNvPr>
          <p:cNvSpPr txBox="1"/>
          <p:nvPr/>
        </p:nvSpPr>
        <p:spPr>
          <a:xfrm>
            <a:off x="7755925" y="3992141"/>
            <a:ext cx="1742303" cy="461665"/>
          </a:xfrm>
          <a:prstGeom prst="rect">
            <a:avLst/>
          </a:prstGeom>
          <a:noFill/>
        </p:spPr>
        <p:txBody>
          <a:bodyPr wrap="square" rtlCol="0">
            <a:spAutoFit/>
          </a:bodyPr>
          <a:lstStyle/>
          <a:p>
            <a:pPr algn="ctr"/>
            <a:r>
              <a:rPr lang="ja-JP" altLang="en-US" sz="2400" b="1">
                <a:solidFill>
                  <a:schemeClr val="bg1"/>
                </a:solidFill>
                <a:latin typeface="Yu Gothic" panose="020B0400000000000000" pitchFamily="34" charset="-128"/>
                <a:ea typeface="Yu Gothic" panose="020B0400000000000000" pitchFamily="34" charset="-128"/>
              </a:rPr>
              <a:t>人材戦略</a:t>
            </a:r>
            <a:endParaRPr kumimoji="1" lang="ja-JP" altLang="en-US" sz="2400" b="1">
              <a:solidFill>
                <a:schemeClr val="bg1"/>
              </a:solidFill>
              <a:latin typeface="Yu Gothic" panose="020B0400000000000000" pitchFamily="34" charset="-128"/>
              <a:ea typeface="Yu Gothic" panose="020B0400000000000000" pitchFamily="34" charset="-128"/>
            </a:endParaRPr>
          </a:p>
        </p:txBody>
      </p:sp>
      <p:sp>
        <p:nvSpPr>
          <p:cNvPr id="52" name="角丸四角形 51">
            <a:extLst>
              <a:ext uri="{FF2B5EF4-FFF2-40B4-BE49-F238E27FC236}">
                <a16:creationId xmlns:a16="http://schemas.microsoft.com/office/drawing/2014/main" id="{53B79AAE-F8E4-C24E-92E1-AC8C7741007F}"/>
              </a:ext>
            </a:extLst>
          </p:cNvPr>
          <p:cNvSpPr/>
          <p:nvPr/>
        </p:nvSpPr>
        <p:spPr>
          <a:xfrm>
            <a:off x="2509703" y="186517"/>
            <a:ext cx="7172592" cy="374571"/>
          </a:xfrm>
          <a:prstGeom prst="roundRect">
            <a:avLst/>
          </a:prstGeom>
          <a:solidFill>
            <a:schemeClr val="tx1">
              <a:lumMod val="50000"/>
              <a:lumOff val="50000"/>
            </a:schemeClr>
          </a:solidFill>
          <a:ln w="19050">
            <a:noFill/>
          </a:ln>
        </p:spPr>
        <p:txBody>
          <a:bodyPr wrap="square" rtlCol="0" anchor="ctr">
            <a:spAutoFit/>
          </a:bodyPr>
          <a:lstStyle/>
          <a:p>
            <a:pPr algn="ctr"/>
            <a:r>
              <a:rPr lang="ja-JP" altLang="en-US" sz="1600" b="1" dirty="0">
                <a:solidFill>
                  <a:schemeClr val="bg1"/>
                </a:solidFill>
                <a:latin typeface="Yu Gothic" panose="020B0400000000000000" pitchFamily="34" charset="-128"/>
                <a:ea typeface="Yu Gothic" panose="020B0400000000000000" pitchFamily="34" charset="-128"/>
              </a:rPr>
              <a:t>本棚卸しシートの目的</a:t>
            </a:r>
          </a:p>
        </p:txBody>
      </p:sp>
      <p:sp>
        <p:nvSpPr>
          <p:cNvPr id="55" name="テキスト ボックス 54">
            <a:extLst>
              <a:ext uri="{FF2B5EF4-FFF2-40B4-BE49-F238E27FC236}">
                <a16:creationId xmlns:a16="http://schemas.microsoft.com/office/drawing/2014/main" id="{CC3132AF-EC8F-AA4E-8480-6016531A784C}"/>
              </a:ext>
            </a:extLst>
          </p:cNvPr>
          <p:cNvSpPr txBox="1"/>
          <p:nvPr/>
        </p:nvSpPr>
        <p:spPr>
          <a:xfrm>
            <a:off x="3006956" y="6059833"/>
            <a:ext cx="2244664" cy="369332"/>
          </a:xfrm>
          <a:prstGeom prst="rect">
            <a:avLst/>
          </a:prstGeom>
          <a:noFill/>
        </p:spPr>
        <p:txBody>
          <a:bodyPr wrap="square" rtlCol="0">
            <a:spAutoFit/>
          </a:bodyPr>
          <a:lstStyle/>
          <a:p>
            <a:pPr algn="ctr"/>
            <a:r>
              <a:rPr kumimoji="1" lang="ja-JP" altLang="en-US" b="1">
                <a:latin typeface="Yu Gothic" panose="020B0400000000000000" pitchFamily="34" charset="-128"/>
                <a:ea typeface="Yu Gothic" panose="020B0400000000000000" pitchFamily="34" charset="-128"/>
              </a:rPr>
              <a:t>経営戦略</a:t>
            </a:r>
          </a:p>
        </p:txBody>
      </p:sp>
      <p:cxnSp>
        <p:nvCxnSpPr>
          <p:cNvPr id="7" name="直線矢印コネクタ 6">
            <a:extLst>
              <a:ext uri="{FF2B5EF4-FFF2-40B4-BE49-F238E27FC236}">
                <a16:creationId xmlns:a16="http://schemas.microsoft.com/office/drawing/2014/main" id="{EF773721-2419-5E47-8CB1-0DCE5D50B899}"/>
              </a:ext>
            </a:extLst>
          </p:cNvPr>
          <p:cNvCxnSpPr>
            <a:cxnSpLocks/>
          </p:cNvCxnSpPr>
          <p:nvPr/>
        </p:nvCxnSpPr>
        <p:spPr>
          <a:xfrm>
            <a:off x="2360141" y="5777558"/>
            <a:ext cx="3591991" cy="0"/>
          </a:xfrm>
          <a:prstGeom prst="straightConnector1">
            <a:avLst/>
          </a:prstGeom>
          <a:ln w="19050">
            <a:solidFill>
              <a:schemeClr val="tx1"/>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cxnSp>
        <p:nvCxnSpPr>
          <p:cNvPr id="61" name="直線矢印コネクタ 60">
            <a:extLst>
              <a:ext uri="{FF2B5EF4-FFF2-40B4-BE49-F238E27FC236}">
                <a16:creationId xmlns:a16="http://schemas.microsoft.com/office/drawing/2014/main" id="{34FA0CD6-EF4E-9440-A4E0-1F3ADC5A44B1}"/>
              </a:ext>
            </a:extLst>
          </p:cNvPr>
          <p:cNvCxnSpPr>
            <a:cxnSpLocks/>
          </p:cNvCxnSpPr>
          <p:nvPr/>
        </p:nvCxnSpPr>
        <p:spPr>
          <a:xfrm>
            <a:off x="6239868" y="5776382"/>
            <a:ext cx="3591991" cy="0"/>
          </a:xfrm>
          <a:prstGeom prst="straightConnector1">
            <a:avLst/>
          </a:prstGeom>
          <a:ln w="19050">
            <a:solidFill>
              <a:schemeClr val="tx1"/>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62" name="テキスト ボックス 61">
            <a:extLst>
              <a:ext uri="{FF2B5EF4-FFF2-40B4-BE49-F238E27FC236}">
                <a16:creationId xmlns:a16="http://schemas.microsoft.com/office/drawing/2014/main" id="{62434699-231C-4F40-B8D6-14D7FDCAE79E}"/>
              </a:ext>
            </a:extLst>
          </p:cNvPr>
          <p:cNvSpPr txBox="1"/>
          <p:nvPr/>
        </p:nvSpPr>
        <p:spPr>
          <a:xfrm>
            <a:off x="6967941" y="6059833"/>
            <a:ext cx="2244664" cy="369332"/>
          </a:xfrm>
          <a:prstGeom prst="rect">
            <a:avLst/>
          </a:prstGeom>
          <a:noFill/>
        </p:spPr>
        <p:txBody>
          <a:bodyPr wrap="square" rtlCol="0">
            <a:spAutoFit/>
          </a:bodyPr>
          <a:lstStyle/>
          <a:p>
            <a:pPr algn="ctr"/>
            <a:r>
              <a:rPr kumimoji="1" lang="ja-JP" altLang="en-US" b="1">
                <a:latin typeface="Yu Gothic" panose="020B0400000000000000" pitchFamily="34" charset="-128"/>
                <a:ea typeface="Yu Gothic" panose="020B0400000000000000" pitchFamily="34" charset="-128"/>
              </a:rPr>
              <a:t>新人材戦略</a:t>
            </a:r>
          </a:p>
        </p:txBody>
      </p:sp>
      <p:sp>
        <p:nvSpPr>
          <p:cNvPr id="19" name="テキスト ボックス 18">
            <a:extLst>
              <a:ext uri="{FF2B5EF4-FFF2-40B4-BE49-F238E27FC236}">
                <a16:creationId xmlns:a16="http://schemas.microsoft.com/office/drawing/2014/main" id="{427B9A9E-8480-1A4F-9B1E-4A60B8F2B462}"/>
              </a:ext>
            </a:extLst>
          </p:cNvPr>
          <p:cNvSpPr txBox="1"/>
          <p:nvPr/>
        </p:nvSpPr>
        <p:spPr>
          <a:xfrm>
            <a:off x="858824" y="931433"/>
            <a:ext cx="10558111" cy="883768"/>
          </a:xfrm>
          <a:prstGeom prst="rect">
            <a:avLst/>
          </a:prstGeom>
          <a:noFill/>
        </p:spPr>
        <p:txBody>
          <a:bodyPr wrap="square" rtlCol="0">
            <a:spAutoFit/>
          </a:bodyPr>
          <a:lstStyle/>
          <a:p>
            <a:pPr algn="ctr">
              <a:lnSpc>
                <a:spcPct val="150000"/>
              </a:lnSpc>
            </a:pPr>
            <a:r>
              <a:rPr lang="ja-JP" altLang="en-US" b="1" dirty="0">
                <a:latin typeface="Yu Gothic" panose="020B0400000000000000" pitchFamily="34" charset="-128"/>
                <a:ea typeface="Yu Gothic" panose="020B0400000000000000" pitchFamily="34" charset="-128"/>
              </a:rPr>
              <a:t>自社が構築している事業戦略</a:t>
            </a:r>
            <a:r>
              <a:rPr lang="en-US" altLang="ja-JP" b="1" dirty="0">
                <a:latin typeface="Yu Gothic" panose="020B0400000000000000" pitchFamily="34" charset="-128"/>
                <a:ea typeface="Yu Gothic" panose="020B0400000000000000" pitchFamily="34" charset="-128"/>
              </a:rPr>
              <a:t>/</a:t>
            </a:r>
            <a:r>
              <a:rPr lang="ja-JP" altLang="en-US" b="1" dirty="0">
                <a:latin typeface="Yu Gothic" panose="020B0400000000000000" pitchFamily="34" charset="-128"/>
                <a:ea typeface="Yu Gothic" panose="020B0400000000000000" pitchFamily="34" charset="-128"/>
              </a:rPr>
              <a:t>組織戦略</a:t>
            </a:r>
            <a:r>
              <a:rPr lang="en-US" altLang="ja-JP" b="1" dirty="0">
                <a:latin typeface="Yu Gothic" panose="020B0400000000000000" pitchFamily="34" charset="-128"/>
                <a:ea typeface="Yu Gothic" panose="020B0400000000000000" pitchFamily="34" charset="-128"/>
              </a:rPr>
              <a:t>/</a:t>
            </a:r>
            <a:r>
              <a:rPr lang="ja-JP" altLang="en-US" b="1" dirty="0">
                <a:latin typeface="Yu Gothic" panose="020B0400000000000000" pitchFamily="34" charset="-128"/>
                <a:ea typeface="Yu Gothic" panose="020B0400000000000000" pitchFamily="34" charset="-128"/>
              </a:rPr>
              <a:t>人材戦略の棚卸しを行い、</a:t>
            </a:r>
            <a:endParaRPr lang="en-US" altLang="ja-JP" b="1" dirty="0">
              <a:latin typeface="Yu Gothic" panose="020B0400000000000000" pitchFamily="34" charset="-128"/>
              <a:ea typeface="Yu Gothic" panose="020B0400000000000000" pitchFamily="34" charset="-128"/>
            </a:endParaRPr>
          </a:p>
          <a:p>
            <a:pPr algn="ctr">
              <a:lnSpc>
                <a:spcPct val="150000"/>
              </a:lnSpc>
            </a:pPr>
            <a:r>
              <a:rPr lang="ja-JP" altLang="en-US" b="1" dirty="0">
                <a:latin typeface="Yu Gothic" panose="020B0400000000000000" pitchFamily="34" charset="-128"/>
                <a:ea typeface="Yu Gothic" panose="020B0400000000000000" pitchFamily="34" charset="-128"/>
              </a:rPr>
              <a:t>各戦略が連動した形で設計されているかを検証</a:t>
            </a:r>
            <a:r>
              <a:rPr lang="en-US" altLang="ja-JP" b="1" dirty="0">
                <a:latin typeface="Yu Gothic" panose="020B0400000000000000" pitchFamily="34" charset="-128"/>
                <a:ea typeface="Yu Gothic" panose="020B0400000000000000" pitchFamily="34" charset="-128"/>
              </a:rPr>
              <a:t>/</a:t>
            </a:r>
            <a:r>
              <a:rPr lang="ja-JP" altLang="en-US" b="1" dirty="0">
                <a:latin typeface="Yu Gothic" panose="020B0400000000000000" pitchFamily="34" charset="-128"/>
                <a:ea typeface="Yu Gothic" panose="020B0400000000000000" pitchFamily="34" charset="-128"/>
              </a:rPr>
              <a:t>改善するためのワークシートです。</a:t>
            </a:r>
            <a:endParaRPr lang="en-US" altLang="ja-JP" b="1" dirty="0">
              <a:latin typeface="Yu Gothic" panose="020B0400000000000000" pitchFamily="34" charset="-128"/>
              <a:ea typeface="Yu Gothic" panose="020B0400000000000000" pitchFamily="34" charset="-128"/>
            </a:endParaRPr>
          </a:p>
        </p:txBody>
      </p:sp>
      <p:cxnSp>
        <p:nvCxnSpPr>
          <p:cNvPr id="3" name="直線矢印コネクタ 2">
            <a:extLst>
              <a:ext uri="{FF2B5EF4-FFF2-40B4-BE49-F238E27FC236}">
                <a16:creationId xmlns:a16="http://schemas.microsoft.com/office/drawing/2014/main" id="{92FC67A1-40E3-664B-846E-D7E3CEE2BC34}"/>
              </a:ext>
            </a:extLst>
          </p:cNvPr>
          <p:cNvCxnSpPr>
            <a:cxnSpLocks/>
          </p:cNvCxnSpPr>
          <p:nvPr/>
        </p:nvCxnSpPr>
        <p:spPr>
          <a:xfrm>
            <a:off x="4894744" y="6244499"/>
            <a:ext cx="2376000"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 name="テキスト ボックス 5">
            <a:extLst>
              <a:ext uri="{FF2B5EF4-FFF2-40B4-BE49-F238E27FC236}">
                <a16:creationId xmlns:a16="http://schemas.microsoft.com/office/drawing/2014/main" id="{C462FD16-7E59-0642-964D-37BFA1309442}"/>
              </a:ext>
            </a:extLst>
          </p:cNvPr>
          <p:cNvSpPr txBox="1"/>
          <p:nvPr/>
        </p:nvSpPr>
        <p:spPr>
          <a:xfrm>
            <a:off x="5891657" y="6105999"/>
            <a:ext cx="492443" cy="276999"/>
          </a:xfrm>
          <a:prstGeom prst="rect">
            <a:avLst/>
          </a:prstGeom>
          <a:solidFill>
            <a:schemeClr val="bg1"/>
          </a:solidFill>
        </p:spPr>
        <p:txBody>
          <a:bodyPr wrap="none" rtlCol="0" anchor="ctr">
            <a:spAutoFit/>
          </a:bodyPr>
          <a:lstStyle/>
          <a:p>
            <a:pPr algn="ctr"/>
            <a:r>
              <a:rPr kumimoji="1" lang="ja-JP" altLang="en-US" sz="1200" b="1"/>
              <a:t>連動</a:t>
            </a:r>
          </a:p>
        </p:txBody>
      </p:sp>
      <p:pic>
        <p:nvPicPr>
          <p:cNvPr id="20" name="図 19">
            <a:extLst>
              <a:ext uri="{FF2B5EF4-FFF2-40B4-BE49-F238E27FC236}">
                <a16:creationId xmlns:a16="http://schemas.microsoft.com/office/drawing/2014/main" id="{C4255D51-ACDF-4108-8F6B-C878E4A8586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065563" y="6503494"/>
            <a:ext cx="1059138" cy="294392"/>
          </a:xfrm>
          <a:prstGeom prst="rect">
            <a:avLst/>
          </a:prstGeom>
          <a:noFill/>
          <a:ln>
            <a:noFill/>
          </a:ln>
        </p:spPr>
      </p:pic>
    </p:spTree>
    <p:extLst>
      <p:ext uri="{BB962C8B-B14F-4D97-AF65-F5344CB8AC3E}">
        <p14:creationId xmlns:p14="http://schemas.microsoft.com/office/powerpoint/2010/main" val="2255084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正方形/長方形 45">
            <a:extLst>
              <a:ext uri="{FF2B5EF4-FFF2-40B4-BE49-F238E27FC236}">
                <a16:creationId xmlns:a16="http://schemas.microsoft.com/office/drawing/2014/main" id="{1FDBE95F-E2B2-4045-A8C5-FDCAD0A6FA03}"/>
              </a:ext>
            </a:extLst>
          </p:cNvPr>
          <p:cNvSpPr/>
          <p:nvPr/>
        </p:nvSpPr>
        <p:spPr>
          <a:xfrm>
            <a:off x="7730476" y="1940617"/>
            <a:ext cx="784718" cy="7676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defRPr/>
            </a:pPr>
            <a:r>
              <a:rPr lang="ja-JP" altLang="en-US" sz="900" b="1">
                <a:solidFill>
                  <a:srgbClr val="FF0066"/>
                </a:solidFill>
                <a:latin typeface="Yu Gothic" panose="020F0502020204030204"/>
                <a:ea typeface="Yu Gothic" panose="020B0400000000000000" pitchFamily="50" charset="-128"/>
              </a:rPr>
              <a:t>下記を参考に</a:t>
            </a:r>
            <a:endParaRPr lang="en-US" altLang="ja-JP" sz="900" b="1" dirty="0">
              <a:solidFill>
                <a:srgbClr val="FF0066"/>
              </a:solidFill>
              <a:latin typeface="Yu Gothic" panose="020F0502020204030204"/>
              <a:ea typeface="Yu Gothic" panose="020B0400000000000000" pitchFamily="50" charset="-128"/>
            </a:endParaRPr>
          </a:p>
          <a:p>
            <a:pPr algn="ctr">
              <a:defRPr/>
            </a:pPr>
            <a:r>
              <a:rPr lang="ja-JP" altLang="en-US" sz="900" b="1">
                <a:solidFill>
                  <a:srgbClr val="FF0066"/>
                </a:solidFill>
                <a:latin typeface="Yu Gothic" panose="020F0502020204030204"/>
                <a:ea typeface="Yu Gothic" panose="020B0400000000000000" pitchFamily="50" charset="-128"/>
              </a:rPr>
              <a:t>組織戦略と</a:t>
            </a:r>
            <a:endParaRPr lang="en-US" altLang="ja-JP" sz="900" b="1" dirty="0">
              <a:solidFill>
                <a:srgbClr val="FF0066"/>
              </a:solidFill>
              <a:latin typeface="Yu Gothic" panose="020F0502020204030204"/>
              <a:ea typeface="Yu Gothic" panose="020B0400000000000000" pitchFamily="50" charset="-128"/>
            </a:endParaRPr>
          </a:p>
          <a:p>
            <a:pPr algn="ctr">
              <a:defRPr/>
            </a:pPr>
            <a:r>
              <a:rPr lang="ja-JP" altLang="en-US" sz="900" b="1">
                <a:solidFill>
                  <a:srgbClr val="FF0066"/>
                </a:solidFill>
                <a:latin typeface="Yu Gothic" panose="020F0502020204030204"/>
                <a:ea typeface="Yu Gothic" panose="020B0400000000000000" pitchFamily="50" charset="-128"/>
              </a:rPr>
              <a:t>人材戦略の</a:t>
            </a:r>
            <a:endParaRPr lang="en-US" altLang="ja-JP" sz="900" b="1" dirty="0">
              <a:solidFill>
                <a:srgbClr val="FF0066"/>
              </a:solidFill>
              <a:latin typeface="Yu Gothic" panose="020F0502020204030204"/>
              <a:ea typeface="Yu Gothic" panose="020B0400000000000000" pitchFamily="50" charset="-128"/>
            </a:endParaRPr>
          </a:p>
          <a:p>
            <a:pPr algn="ctr">
              <a:defRPr/>
            </a:pPr>
            <a:r>
              <a:rPr lang="ja-JP" altLang="en-US" sz="900" b="1">
                <a:solidFill>
                  <a:srgbClr val="FF0066"/>
                </a:solidFill>
                <a:latin typeface="Yu Gothic" panose="020F0502020204030204"/>
                <a:ea typeface="Yu Gothic" panose="020B0400000000000000" pitchFamily="50" charset="-128"/>
              </a:rPr>
              <a:t>連動度を</a:t>
            </a:r>
            <a:r>
              <a:rPr kumimoji="1" lang="ja-JP" altLang="en-US" sz="900" b="1" i="0" u="none" strike="noStrike" kern="1200" cap="none" spc="0" normalizeH="0" baseline="0" noProof="0">
                <a:ln>
                  <a:noFill/>
                </a:ln>
                <a:solidFill>
                  <a:srgbClr val="FF2F92"/>
                </a:solidFill>
                <a:effectLst/>
                <a:uLnTx/>
                <a:uFillTx/>
                <a:latin typeface="Yu Gothic" panose="020F0502020204030204"/>
                <a:ea typeface="Yu Gothic" panose="020B0400000000000000" pitchFamily="50" charset="-128"/>
                <a:cs typeface="+mn-cs"/>
              </a:rPr>
              <a:t>教え</a:t>
            </a:r>
            <a:endParaRPr kumimoji="1" lang="en-US" altLang="ja-JP" sz="900" b="1" i="0" u="none" strike="noStrike" kern="1200" cap="none" spc="0" normalizeH="0" baseline="0" noProof="0" dirty="0">
              <a:ln>
                <a:noFill/>
              </a:ln>
              <a:solidFill>
                <a:srgbClr val="FF2F92"/>
              </a:solidFill>
              <a:effectLst/>
              <a:uLnTx/>
              <a:uFillTx/>
              <a:latin typeface="Yu Gothic" panose="020F0502020204030204"/>
              <a:ea typeface="Yu Gothic" panose="020B0400000000000000" pitchFamily="50" charset="-128"/>
              <a:cs typeface="+mn-cs"/>
            </a:endParaRPr>
          </a:p>
          <a:p>
            <a:pPr algn="ctr">
              <a:defRPr/>
            </a:pPr>
            <a:r>
              <a:rPr kumimoji="1" lang="ja-JP" altLang="en-US" sz="900" b="1" i="0" u="none" strike="noStrike" kern="1200" cap="none" spc="0" normalizeH="0" baseline="0" noProof="0">
                <a:ln>
                  <a:noFill/>
                </a:ln>
                <a:solidFill>
                  <a:srgbClr val="FF2F92"/>
                </a:solidFill>
                <a:effectLst/>
                <a:uLnTx/>
                <a:uFillTx/>
                <a:latin typeface="Yu Gothic" panose="020F0502020204030204"/>
                <a:ea typeface="Yu Gothic" panose="020B0400000000000000" pitchFamily="50" charset="-128"/>
                <a:cs typeface="+mn-cs"/>
              </a:rPr>
              <a:t>てください</a:t>
            </a:r>
          </a:p>
        </p:txBody>
      </p:sp>
      <p:sp>
        <p:nvSpPr>
          <p:cNvPr id="30" name="左矢印 29">
            <a:extLst>
              <a:ext uri="{FF2B5EF4-FFF2-40B4-BE49-F238E27FC236}">
                <a16:creationId xmlns:a16="http://schemas.microsoft.com/office/drawing/2014/main" id="{BFDE8449-64E3-5E43-98FE-F0A7F0BB3AFC}"/>
              </a:ext>
            </a:extLst>
          </p:cNvPr>
          <p:cNvSpPr/>
          <p:nvPr/>
        </p:nvSpPr>
        <p:spPr>
          <a:xfrm>
            <a:off x="3608899" y="3007929"/>
            <a:ext cx="5581972" cy="638339"/>
          </a:xfrm>
          <a:prstGeom prst="leftArrow">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2E7269F8-3F8E-064E-B049-57497FEE2888}"/>
              </a:ext>
            </a:extLst>
          </p:cNvPr>
          <p:cNvSpPr txBox="1"/>
          <p:nvPr/>
        </p:nvSpPr>
        <p:spPr>
          <a:xfrm>
            <a:off x="1984671" y="990558"/>
            <a:ext cx="2770909" cy="307777"/>
          </a:xfrm>
          <a:prstGeom prst="rect">
            <a:avLst/>
          </a:prstGeom>
          <a:noFill/>
        </p:spPr>
        <p:txBody>
          <a:bodyPr wrap="square" rtlCol="0">
            <a:spAutoFit/>
          </a:bodyPr>
          <a:lstStyle/>
          <a:p>
            <a:pPr algn="ctr"/>
            <a:r>
              <a:rPr kumimoji="1" lang="ja-JP" altLang="en-US" sz="1400" b="1">
                <a:latin typeface="Yu Gothic" panose="020B0400000000000000" pitchFamily="34" charset="-128"/>
                <a:ea typeface="Yu Gothic" panose="020B0400000000000000" pitchFamily="34" charset="-128"/>
              </a:rPr>
              <a:t>経営戦略</a:t>
            </a:r>
          </a:p>
        </p:txBody>
      </p:sp>
      <p:cxnSp>
        <p:nvCxnSpPr>
          <p:cNvPr id="14" name="直線矢印コネクタ 13">
            <a:extLst>
              <a:ext uri="{FF2B5EF4-FFF2-40B4-BE49-F238E27FC236}">
                <a16:creationId xmlns:a16="http://schemas.microsoft.com/office/drawing/2014/main" id="{C555EAA5-75C0-7240-BBB1-DCDD8B6C336D}"/>
              </a:ext>
            </a:extLst>
          </p:cNvPr>
          <p:cNvCxnSpPr>
            <a:cxnSpLocks/>
          </p:cNvCxnSpPr>
          <p:nvPr/>
        </p:nvCxnSpPr>
        <p:spPr>
          <a:xfrm>
            <a:off x="742126" y="1351459"/>
            <a:ext cx="5256000" cy="0"/>
          </a:xfrm>
          <a:prstGeom prst="straightConnector1">
            <a:avLst/>
          </a:prstGeom>
          <a:ln w="19050">
            <a:solidFill>
              <a:schemeClr val="tx1"/>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28B4256A-3FA2-B24D-9C35-F02054F2C60A}"/>
              </a:ext>
            </a:extLst>
          </p:cNvPr>
          <p:cNvSpPr txBox="1"/>
          <p:nvPr/>
        </p:nvSpPr>
        <p:spPr>
          <a:xfrm>
            <a:off x="7623994" y="990558"/>
            <a:ext cx="2770909" cy="307777"/>
          </a:xfrm>
          <a:prstGeom prst="rect">
            <a:avLst/>
          </a:prstGeom>
          <a:noFill/>
        </p:spPr>
        <p:txBody>
          <a:bodyPr wrap="square" rtlCol="0">
            <a:spAutoFit/>
          </a:bodyPr>
          <a:lstStyle/>
          <a:p>
            <a:pPr algn="ctr"/>
            <a:r>
              <a:rPr kumimoji="1" lang="ja-JP" altLang="en-US" sz="1400" b="1">
                <a:latin typeface="Yu Gothic" panose="020B0400000000000000" pitchFamily="34" charset="-128"/>
                <a:ea typeface="Yu Gothic" panose="020B0400000000000000" pitchFamily="34" charset="-128"/>
              </a:rPr>
              <a:t>新人材戦略</a:t>
            </a:r>
          </a:p>
        </p:txBody>
      </p:sp>
      <p:cxnSp>
        <p:nvCxnSpPr>
          <p:cNvPr id="23" name="直線矢印コネクタ 22">
            <a:extLst>
              <a:ext uri="{FF2B5EF4-FFF2-40B4-BE49-F238E27FC236}">
                <a16:creationId xmlns:a16="http://schemas.microsoft.com/office/drawing/2014/main" id="{2C216A89-A8BC-AB4D-858D-0EE5C2A16082}"/>
              </a:ext>
            </a:extLst>
          </p:cNvPr>
          <p:cNvCxnSpPr>
            <a:cxnSpLocks/>
          </p:cNvCxnSpPr>
          <p:nvPr/>
        </p:nvCxnSpPr>
        <p:spPr>
          <a:xfrm>
            <a:off x="6273449" y="1351459"/>
            <a:ext cx="5256000" cy="0"/>
          </a:xfrm>
          <a:prstGeom prst="straightConnector1">
            <a:avLst/>
          </a:prstGeom>
          <a:ln w="19050">
            <a:solidFill>
              <a:schemeClr val="tx1"/>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26" name="正方形/長方形 25">
            <a:extLst>
              <a:ext uri="{FF2B5EF4-FFF2-40B4-BE49-F238E27FC236}">
                <a16:creationId xmlns:a16="http://schemas.microsoft.com/office/drawing/2014/main" id="{F2AFD15B-482F-7A41-92C7-4A6C49BB3E14}"/>
              </a:ext>
            </a:extLst>
          </p:cNvPr>
          <p:cNvSpPr/>
          <p:nvPr/>
        </p:nvSpPr>
        <p:spPr>
          <a:xfrm flipH="1">
            <a:off x="3751522" y="3169000"/>
            <a:ext cx="786390" cy="3089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a:solidFill>
                  <a:sysClr val="windowText" lastClr="000000"/>
                </a:solidFill>
              </a:rPr>
              <a:t>連動</a:t>
            </a:r>
          </a:p>
        </p:txBody>
      </p:sp>
      <p:sp>
        <p:nvSpPr>
          <p:cNvPr id="27" name="正方形/長方形 26">
            <a:extLst>
              <a:ext uri="{FF2B5EF4-FFF2-40B4-BE49-F238E27FC236}">
                <a16:creationId xmlns:a16="http://schemas.microsoft.com/office/drawing/2014/main" id="{7A0AA8C5-10B9-0A49-BEBC-CEA4D81C37E0}"/>
              </a:ext>
            </a:extLst>
          </p:cNvPr>
          <p:cNvSpPr/>
          <p:nvPr/>
        </p:nvSpPr>
        <p:spPr>
          <a:xfrm flipH="1">
            <a:off x="7719849" y="3169000"/>
            <a:ext cx="786390" cy="3089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a:solidFill>
                  <a:sysClr val="windowText" lastClr="000000"/>
                </a:solidFill>
              </a:rPr>
              <a:t>連動</a:t>
            </a:r>
          </a:p>
        </p:txBody>
      </p:sp>
      <p:sp>
        <p:nvSpPr>
          <p:cNvPr id="4" name="角丸四角形 3">
            <a:extLst>
              <a:ext uri="{FF2B5EF4-FFF2-40B4-BE49-F238E27FC236}">
                <a16:creationId xmlns:a16="http://schemas.microsoft.com/office/drawing/2014/main" id="{DE328B11-4248-D246-B821-BC7E799FC290}"/>
              </a:ext>
            </a:extLst>
          </p:cNvPr>
          <p:cNvSpPr/>
          <p:nvPr/>
        </p:nvSpPr>
        <p:spPr>
          <a:xfrm>
            <a:off x="685812" y="1571565"/>
            <a:ext cx="2923087" cy="1168171"/>
          </a:xfrm>
          <a:prstGeom prst="roundRect">
            <a:avLst>
              <a:gd name="adj" fmla="val 6923"/>
            </a:avLst>
          </a:prstGeom>
          <a:solidFill>
            <a:srgbClr val="FF2F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7" name="テキスト ボックス 6">
            <a:extLst>
              <a:ext uri="{FF2B5EF4-FFF2-40B4-BE49-F238E27FC236}">
                <a16:creationId xmlns:a16="http://schemas.microsoft.com/office/drawing/2014/main" id="{E53EDD34-34A0-A943-ADDD-E1561B33B9A4}"/>
              </a:ext>
            </a:extLst>
          </p:cNvPr>
          <p:cNvSpPr txBox="1"/>
          <p:nvPr/>
        </p:nvSpPr>
        <p:spPr>
          <a:xfrm>
            <a:off x="1090547" y="1679328"/>
            <a:ext cx="2113618" cy="261610"/>
          </a:xfrm>
          <a:prstGeom prst="rect">
            <a:avLst/>
          </a:prstGeom>
          <a:noFill/>
          <a:ln w="19050">
            <a:solidFill>
              <a:schemeClr val="bg1"/>
            </a:solidFill>
          </a:ln>
        </p:spPr>
        <p:txBody>
          <a:bodyPr wrap="square" rtlCol="0">
            <a:spAutoFit/>
          </a:bodyPr>
          <a:lstStyle/>
          <a:p>
            <a:pPr algn="ctr"/>
            <a:r>
              <a:rPr kumimoji="1" lang="ja-JP" altLang="en-US" sz="1100" b="1">
                <a:solidFill>
                  <a:schemeClr val="bg1"/>
                </a:solidFill>
                <a:latin typeface="Yu Gothic" panose="020B0400000000000000" pitchFamily="34" charset="-128"/>
                <a:ea typeface="Yu Gothic" panose="020B0400000000000000" pitchFamily="34" charset="-128"/>
              </a:rPr>
              <a:t>経営</a:t>
            </a:r>
          </a:p>
        </p:txBody>
      </p:sp>
      <p:sp>
        <p:nvSpPr>
          <p:cNvPr id="10" name="テキスト ボックス 9">
            <a:extLst>
              <a:ext uri="{FF2B5EF4-FFF2-40B4-BE49-F238E27FC236}">
                <a16:creationId xmlns:a16="http://schemas.microsoft.com/office/drawing/2014/main" id="{AD182E6B-C8D5-294C-ABF8-EFA18FABE22B}"/>
              </a:ext>
            </a:extLst>
          </p:cNvPr>
          <p:cNvSpPr txBox="1"/>
          <p:nvPr/>
        </p:nvSpPr>
        <p:spPr>
          <a:xfrm>
            <a:off x="1090547" y="1996307"/>
            <a:ext cx="2113618" cy="338554"/>
          </a:xfrm>
          <a:prstGeom prst="rect">
            <a:avLst/>
          </a:prstGeom>
          <a:noFill/>
        </p:spPr>
        <p:txBody>
          <a:bodyPr wrap="square" rtlCol="0">
            <a:spAutoFit/>
          </a:bodyPr>
          <a:lstStyle/>
          <a:p>
            <a:pPr algn="ctr"/>
            <a:r>
              <a:rPr kumimoji="1" lang="ja-JP" altLang="en-US" sz="1600" b="1">
                <a:solidFill>
                  <a:schemeClr val="bg1"/>
                </a:solidFill>
                <a:latin typeface="Yu Gothic" panose="020B0400000000000000" pitchFamily="34" charset="-128"/>
                <a:ea typeface="Yu Gothic" panose="020B0400000000000000" pitchFamily="34" charset="-128"/>
              </a:rPr>
              <a:t>事業戦略</a:t>
            </a:r>
          </a:p>
        </p:txBody>
      </p:sp>
      <p:sp>
        <p:nvSpPr>
          <p:cNvPr id="17" name="正方形/長方形 16">
            <a:extLst>
              <a:ext uri="{FF2B5EF4-FFF2-40B4-BE49-F238E27FC236}">
                <a16:creationId xmlns:a16="http://schemas.microsoft.com/office/drawing/2014/main" id="{F9248495-B6D5-E442-B7A3-C8B28617DBF2}"/>
              </a:ext>
            </a:extLst>
          </p:cNvPr>
          <p:cNvSpPr/>
          <p:nvPr/>
        </p:nvSpPr>
        <p:spPr>
          <a:xfrm>
            <a:off x="681069" y="2959274"/>
            <a:ext cx="2927830" cy="78773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ja-JP" altLang="en-US" sz="1100" b="1">
                <a:solidFill>
                  <a:srgbClr val="FF0066"/>
                </a:solidFill>
              </a:rPr>
              <a:t>組織戦略と人材戦略と連動した事業戦略をご記載ください。</a:t>
            </a:r>
          </a:p>
        </p:txBody>
      </p:sp>
      <p:sp>
        <p:nvSpPr>
          <p:cNvPr id="15" name="正方形/長方形 14">
            <a:extLst>
              <a:ext uri="{FF2B5EF4-FFF2-40B4-BE49-F238E27FC236}">
                <a16:creationId xmlns:a16="http://schemas.microsoft.com/office/drawing/2014/main" id="{85228EA4-B256-FA4F-BCD7-2E5B7FAA8F9C}"/>
              </a:ext>
            </a:extLst>
          </p:cNvPr>
          <p:cNvSpPr/>
          <p:nvPr/>
        </p:nvSpPr>
        <p:spPr>
          <a:xfrm>
            <a:off x="1042810" y="2281676"/>
            <a:ext cx="2204348" cy="430887"/>
          </a:xfrm>
          <a:prstGeom prst="rect">
            <a:avLst/>
          </a:prstGeom>
        </p:spPr>
        <p:txBody>
          <a:bodyPr wrap="square">
            <a:spAutoFit/>
          </a:bodyPr>
          <a:lstStyle/>
          <a:p>
            <a:pPr algn="ctr"/>
            <a:r>
              <a:rPr lang="ja-JP" altLang="en-US" sz="1100">
                <a:solidFill>
                  <a:schemeClr val="bg1"/>
                </a:solidFill>
                <a:latin typeface="Segoe UI"/>
              </a:rPr>
              <a:t>事業の目的を達成するための</a:t>
            </a:r>
            <a:endParaRPr lang="en-US" altLang="ja-JP" sz="1100" dirty="0">
              <a:solidFill>
                <a:schemeClr val="bg1"/>
              </a:solidFill>
              <a:latin typeface="Segoe UI"/>
            </a:endParaRPr>
          </a:p>
          <a:p>
            <a:pPr algn="ctr"/>
            <a:r>
              <a:rPr lang="ja-JP" altLang="en-US" sz="1100">
                <a:solidFill>
                  <a:schemeClr val="bg1"/>
                </a:solidFill>
                <a:latin typeface="Segoe UI"/>
              </a:rPr>
              <a:t>最も上位に位置付けられる戦略</a:t>
            </a:r>
            <a:endParaRPr lang="ja-JP" altLang="en-US" sz="1100">
              <a:solidFill>
                <a:schemeClr val="bg1"/>
              </a:solidFill>
            </a:endParaRPr>
          </a:p>
        </p:txBody>
      </p:sp>
      <p:sp>
        <p:nvSpPr>
          <p:cNvPr id="40" name="正方形/長方形 39">
            <a:extLst>
              <a:ext uri="{FF2B5EF4-FFF2-40B4-BE49-F238E27FC236}">
                <a16:creationId xmlns:a16="http://schemas.microsoft.com/office/drawing/2014/main" id="{517BB5F7-3111-594E-9D90-CCD56AC41722}"/>
              </a:ext>
            </a:extLst>
          </p:cNvPr>
          <p:cNvSpPr/>
          <p:nvPr/>
        </p:nvSpPr>
        <p:spPr>
          <a:xfrm>
            <a:off x="3898496" y="1667868"/>
            <a:ext cx="492443" cy="276999"/>
          </a:xfrm>
          <a:prstGeom prst="rect">
            <a:avLst/>
          </a:prstGeom>
        </p:spPr>
        <p:txBody>
          <a:bodyPr wrap="none">
            <a:spAutoFit/>
          </a:bodyPr>
          <a:lstStyle/>
          <a:p>
            <a:pPr algn="ctr"/>
            <a:r>
              <a:rPr lang="ja-JP" altLang="en-US" sz="1200" b="1"/>
              <a:t>評点</a:t>
            </a:r>
          </a:p>
        </p:txBody>
      </p:sp>
      <p:sp>
        <p:nvSpPr>
          <p:cNvPr id="41" name="正方形/長方形 40">
            <a:extLst>
              <a:ext uri="{FF2B5EF4-FFF2-40B4-BE49-F238E27FC236}">
                <a16:creationId xmlns:a16="http://schemas.microsoft.com/office/drawing/2014/main" id="{05B7FDCF-3EBD-1D4A-9978-1164D750CC62}"/>
              </a:ext>
            </a:extLst>
          </p:cNvPr>
          <p:cNvSpPr/>
          <p:nvPr/>
        </p:nvSpPr>
        <p:spPr>
          <a:xfrm>
            <a:off x="3752358" y="1944867"/>
            <a:ext cx="784718" cy="7676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defRPr/>
            </a:pPr>
            <a:r>
              <a:rPr lang="ja-JP" altLang="en-US" sz="900" b="1">
                <a:solidFill>
                  <a:srgbClr val="FF0066"/>
                </a:solidFill>
                <a:latin typeface="Yu Gothic" panose="020F0502020204030204"/>
                <a:ea typeface="Yu Gothic" panose="020B0400000000000000" pitchFamily="50" charset="-128"/>
              </a:rPr>
              <a:t>下記を参考に</a:t>
            </a:r>
            <a:endParaRPr lang="en-US" altLang="ja-JP" sz="900" b="1" dirty="0">
              <a:solidFill>
                <a:srgbClr val="FF0066"/>
              </a:solidFill>
              <a:latin typeface="Yu Gothic" panose="020F0502020204030204"/>
              <a:ea typeface="Yu Gothic" panose="020B0400000000000000" pitchFamily="50" charset="-128"/>
            </a:endParaRPr>
          </a:p>
          <a:p>
            <a:pPr algn="ctr">
              <a:defRPr/>
            </a:pPr>
            <a:r>
              <a:rPr lang="ja-JP" altLang="en-US" sz="900" b="1">
                <a:solidFill>
                  <a:srgbClr val="FF0066"/>
                </a:solidFill>
                <a:latin typeface="Yu Gothic" panose="020F0502020204030204"/>
                <a:ea typeface="Yu Gothic" panose="020B0400000000000000" pitchFamily="50" charset="-128"/>
              </a:rPr>
              <a:t>事業戦略と</a:t>
            </a:r>
            <a:endParaRPr lang="en-US" altLang="ja-JP" sz="900" b="1" dirty="0">
              <a:solidFill>
                <a:srgbClr val="FF0066"/>
              </a:solidFill>
              <a:latin typeface="Yu Gothic" panose="020F0502020204030204"/>
              <a:ea typeface="Yu Gothic" panose="020B0400000000000000" pitchFamily="50" charset="-128"/>
            </a:endParaRPr>
          </a:p>
          <a:p>
            <a:pPr algn="ctr">
              <a:defRPr/>
            </a:pPr>
            <a:r>
              <a:rPr lang="ja-JP" altLang="en-US" sz="900" b="1">
                <a:solidFill>
                  <a:srgbClr val="FF0066"/>
                </a:solidFill>
                <a:latin typeface="Yu Gothic" panose="020F0502020204030204"/>
                <a:ea typeface="Yu Gothic" panose="020B0400000000000000" pitchFamily="50" charset="-128"/>
              </a:rPr>
              <a:t>組織戦略の</a:t>
            </a:r>
            <a:endParaRPr lang="en-US" altLang="ja-JP" sz="900" b="1" dirty="0">
              <a:solidFill>
                <a:srgbClr val="FF0066"/>
              </a:solidFill>
              <a:latin typeface="Yu Gothic" panose="020F0502020204030204"/>
              <a:ea typeface="Yu Gothic" panose="020B0400000000000000" pitchFamily="50" charset="-128"/>
            </a:endParaRPr>
          </a:p>
          <a:p>
            <a:pPr algn="ctr">
              <a:defRPr/>
            </a:pPr>
            <a:r>
              <a:rPr lang="ja-JP" altLang="en-US" sz="900" b="1">
                <a:solidFill>
                  <a:srgbClr val="FF0066"/>
                </a:solidFill>
                <a:latin typeface="Yu Gothic" panose="020F0502020204030204"/>
                <a:ea typeface="Yu Gothic" panose="020B0400000000000000" pitchFamily="50" charset="-128"/>
              </a:rPr>
              <a:t>連動度を</a:t>
            </a:r>
            <a:r>
              <a:rPr kumimoji="1" lang="ja-JP" altLang="en-US" sz="900" b="1" i="0" u="none" strike="noStrike" kern="1200" cap="none" spc="0" normalizeH="0" baseline="0" noProof="0">
                <a:ln>
                  <a:noFill/>
                </a:ln>
                <a:solidFill>
                  <a:srgbClr val="FF2F92"/>
                </a:solidFill>
                <a:effectLst/>
                <a:uLnTx/>
                <a:uFillTx/>
                <a:latin typeface="Yu Gothic" panose="020F0502020204030204"/>
                <a:ea typeface="Yu Gothic" panose="020B0400000000000000" pitchFamily="50" charset="-128"/>
                <a:cs typeface="+mn-cs"/>
              </a:rPr>
              <a:t>教え</a:t>
            </a:r>
            <a:endParaRPr kumimoji="1" lang="en-US" altLang="ja-JP" sz="900" b="1" i="0" u="none" strike="noStrike" kern="1200" cap="none" spc="0" normalizeH="0" baseline="0" noProof="0" dirty="0">
              <a:ln>
                <a:noFill/>
              </a:ln>
              <a:solidFill>
                <a:srgbClr val="FF2F92"/>
              </a:solidFill>
              <a:effectLst/>
              <a:uLnTx/>
              <a:uFillTx/>
              <a:latin typeface="Yu Gothic" panose="020F0502020204030204"/>
              <a:ea typeface="Yu Gothic" panose="020B0400000000000000" pitchFamily="50" charset="-128"/>
              <a:cs typeface="+mn-cs"/>
            </a:endParaRPr>
          </a:p>
          <a:p>
            <a:pPr algn="ctr">
              <a:defRPr/>
            </a:pPr>
            <a:r>
              <a:rPr kumimoji="1" lang="ja-JP" altLang="en-US" sz="900" b="1" i="0" u="none" strike="noStrike" kern="1200" cap="none" spc="0" normalizeH="0" baseline="0" noProof="0">
                <a:ln>
                  <a:noFill/>
                </a:ln>
                <a:solidFill>
                  <a:srgbClr val="FF2F92"/>
                </a:solidFill>
                <a:effectLst/>
                <a:uLnTx/>
                <a:uFillTx/>
                <a:latin typeface="Yu Gothic" panose="020F0502020204030204"/>
                <a:ea typeface="Yu Gothic" panose="020B0400000000000000" pitchFamily="50" charset="-128"/>
                <a:cs typeface="+mn-cs"/>
              </a:rPr>
              <a:t>てください</a:t>
            </a:r>
          </a:p>
        </p:txBody>
      </p:sp>
      <p:sp>
        <p:nvSpPr>
          <p:cNvPr id="5" name="角丸四角形 4">
            <a:extLst>
              <a:ext uri="{FF2B5EF4-FFF2-40B4-BE49-F238E27FC236}">
                <a16:creationId xmlns:a16="http://schemas.microsoft.com/office/drawing/2014/main" id="{77B1DF53-A2DE-4146-95F5-F833CAB65D4B}"/>
              </a:ext>
            </a:extLst>
          </p:cNvPr>
          <p:cNvSpPr/>
          <p:nvPr/>
        </p:nvSpPr>
        <p:spPr>
          <a:xfrm>
            <a:off x="4635714" y="1571565"/>
            <a:ext cx="2923086" cy="1168171"/>
          </a:xfrm>
          <a:prstGeom prst="roundRect">
            <a:avLst>
              <a:gd name="adj" fmla="val 6923"/>
            </a:avLst>
          </a:prstGeom>
          <a:solidFill>
            <a:srgbClr val="07D5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8" name="テキスト ボックス 7">
            <a:extLst>
              <a:ext uri="{FF2B5EF4-FFF2-40B4-BE49-F238E27FC236}">
                <a16:creationId xmlns:a16="http://schemas.microsoft.com/office/drawing/2014/main" id="{2317CFA7-4BD2-A84C-A749-F3BB84CE4500}"/>
              </a:ext>
            </a:extLst>
          </p:cNvPr>
          <p:cNvSpPr txBox="1"/>
          <p:nvPr/>
        </p:nvSpPr>
        <p:spPr>
          <a:xfrm>
            <a:off x="5040449" y="1679328"/>
            <a:ext cx="2113617" cy="261610"/>
          </a:xfrm>
          <a:prstGeom prst="rect">
            <a:avLst/>
          </a:prstGeom>
          <a:noFill/>
          <a:ln w="19050">
            <a:solidFill>
              <a:schemeClr val="bg1"/>
            </a:solidFill>
          </a:ln>
        </p:spPr>
        <p:txBody>
          <a:bodyPr wrap="square" rtlCol="0">
            <a:spAutoFit/>
          </a:bodyPr>
          <a:lstStyle/>
          <a:p>
            <a:pPr algn="ctr"/>
            <a:r>
              <a:rPr kumimoji="1" lang="ja-JP" altLang="en-US" sz="1100" b="1">
                <a:solidFill>
                  <a:schemeClr val="bg1"/>
                </a:solidFill>
                <a:latin typeface="Yu Gothic" panose="020B0400000000000000" pitchFamily="34" charset="-128"/>
                <a:ea typeface="Yu Gothic" panose="020B0400000000000000" pitchFamily="34" charset="-128"/>
              </a:rPr>
              <a:t>組織</a:t>
            </a:r>
          </a:p>
        </p:txBody>
      </p:sp>
      <p:sp>
        <p:nvSpPr>
          <p:cNvPr id="11" name="テキスト ボックス 10">
            <a:extLst>
              <a:ext uri="{FF2B5EF4-FFF2-40B4-BE49-F238E27FC236}">
                <a16:creationId xmlns:a16="http://schemas.microsoft.com/office/drawing/2014/main" id="{72ADBE8F-AE7D-B041-8505-D8999DD586C3}"/>
              </a:ext>
            </a:extLst>
          </p:cNvPr>
          <p:cNvSpPr txBox="1"/>
          <p:nvPr/>
        </p:nvSpPr>
        <p:spPr>
          <a:xfrm>
            <a:off x="5040449" y="1996307"/>
            <a:ext cx="2113617" cy="338554"/>
          </a:xfrm>
          <a:prstGeom prst="rect">
            <a:avLst/>
          </a:prstGeom>
          <a:noFill/>
        </p:spPr>
        <p:txBody>
          <a:bodyPr wrap="square" rtlCol="0">
            <a:spAutoFit/>
          </a:bodyPr>
          <a:lstStyle/>
          <a:p>
            <a:pPr algn="ctr"/>
            <a:r>
              <a:rPr kumimoji="1" lang="ja-JP" altLang="en-US" sz="1600" b="1">
                <a:solidFill>
                  <a:schemeClr val="bg1"/>
                </a:solidFill>
                <a:latin typeface="Yu Gothic" panose="020B0400000000000000" pitchFamily="34" charset="-128"/>
                <a:ea typeface="Yu Gothic" panose="020B0400000000000000" pitchFamily="34" charset="-128"/>
              </a:rPr>
              <a:t>組織戦略</a:t>
            </a:r>
          </a:p>
        </p:txBody>
      </p:sp>
      <p:sp>
        <p:nvSpPr>
          <p:cNvPr id="35" name="正方形/長方形 34">
            <a:extLst>
              <a:ext uri="{FF2B5EF4-FFF2-40B4-BE49-F238E27FC236}">
                <a16:creationId xmlns:a16="http://schemas.microsoft.com/office/drawing/2014/main" id="{F729507A-80CC-ED44-8BBA-12A5624583C5}"/>
              </a:ext>
            </a:extLst>
          </p:cNvPr>
          <p:cNvSpPr/>
          <p:nvPr/>
        </p:nvSpPr>
        <p:spPr>
          <a:xfrm>
            <a:off x="4564731" y="2281676"/>
            <a:ext cx="3117675" cy="430887"/>
          </a:xfrm>
          <a:prstGeom prst="rect">
            <a:avLst/>
          </a:prstGeom>
        </p:spPr>
        <p:txBody>
          <a:bodyPr wrap="square">
            <a:spAutoFit/>
          </a:bodyPr>
          <a:lstStyle/>
          <a:p>
            <a:pPr algn="ctr"/>
            <a:r>
              <a:rPr lang="ja-JP" altLang="en-US" sz="1100">
                <a:solidFill>
                  <a:schemeClr val="bg1"/>
                </a:solidFill>
                <a:latin typeface="Segoe UI"/>
              </a:rPr>
              <a:t>組織の構造・機能に関する戦略</a:t>
            </a:r>
            <a:endParaRPr lang="en-US" altLang="ja-JP" sz="1100" dirty="0">
              <a:solidFill>
                <a:schemeClr val="bg1"/>
              </a:solidFill>
              <a:latin typeface="Segoe UI"/>
            </a:endParaRPr>
          </a:p>
          <a:p>
            <a:pPr algn="ctr"/>
            <a:r>
              <a:rPr lang="en" altLang="ja-JP" sz="1100" dirty="0">
                <a:solidFill>
                  <a:schemeClr val="bg1"/>
                </a:solidFill>
                <a:latin typeface="Segoe UI"/>
              </a:rPr>
              <a:t>ex.</a:t>
            </a:r>
            <a:r>
              <a:rPr lang="ja-JP" altLang="en-US" sz="1100">
                <a:solidFill>
                  <a:schemeClr val="bg1"/>
                </a:solidFill>
                <a:latin typeface="Segoe UI"/>
              </a:rPr>
              <a:t>組織構造、組織規約、組織風土など</a:t>
            </a:r>
            <a:endParaRPr lang="ja-JP" altLang="en-US" sz="1100">
              <a:solidFill>
                <a:schemeClr val="bg1"/>
              </a:solidFill>
            </a:endParaRPr>
          </a:p>
        </p:txBody>
      </p:sp>
      <p:sp>
        <p:nvSpPr>
          <p:cNvPr id="6" name="角丸四角形 5">
            <a:extLst>
              <a:ext uri="{FF2B5EF4-FFF2-40B4-BE49-F238E27FC236}">
                <a16:creationId xmlns:a16="http://schemas.microsoft.com/office/drawing/2014/main" id="{D73C881D-2CAC-AE44-AF19-F1C09BB1AF37}"/>
              </a:ext>
            </a:extLst>
          </p:cNvPr>
          <p:cNvSpPr/>
          <p:nvPr/>
        </p:nvSpPr>
        <p:spPr>
          <a:xfrm>
            <a:off x="8652550" y="1571565"/>
            <a:ext cx="2923086" cy="1168171"/>
          </a:xfrm>
          <a:prstGeom prst="roundRect">
            <a:avLst>
              <a:gd name="adj" fmla="val 6923"/>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9" name="テキスト ボックス 8">
            <a:extLst>
              <a:ext uri="{FF2B5EF4-FFF2-40B4-BE49-F238E27FC236}">
                <a16:creationId xmlns:a16="http://schemas.microsoft.com/office/drawing/2014/main" id="{27A1CDF0-CA1B-B545-9FE2-E6E9F2E8B33F}"/>
              </a:ext>
            </a:extLst>
          </p:cNvPr>
          <p:cNvSpPr txBox="1"/>
          <p:nvPr/>
        </p:nvSpPr>
        <p:spPr>
          <a:xfrm>
            <a:off x="9057284" y="1679328"/>
            <a:ext cx="2113617" cy="261610"/>
          </a:xfrm>
          <a:prstGeom prst="rect">
            <a:avLst/>
          </a:prstGeom>
          <a:noFill/>
          <a:ln w="19050">
            <a:solidFill>
              <a:schemeClr val="bg1"/>
            </a:solidFill>
          </a:ln>
        </p:spPr>
        <p:txBody>
          <a:bodyPr wrap="square" rtlCol="0">
            <a:spAutoFit/>
          </a:bodyPr>
          <a:lstStyle/>
          <a:p>
            <a:pPr algn="ctr"/>
            <a:r>
              <a:rPr kumimoji="1" lang="ja-JP" altLang="en-US" sz="1100" b="1">
                <a:solidFill>
                  <a:schemeClr val="bg1"/>
                </a:solidFill>
                <a:latin typeface="Yu Gothic" panose="020B0400000000000000" pitchFamily="34" charset="-128"/>
                <a:ea typeface="Yu Gothic" panose="020B0400000000000000" pitchFamily="34" charset="-128"/>
              </a:rPr>
              <a:t>人事</a:t>
            </a:r>
          </a:p>
        </p:txBody>
      </p:sp>
      <p:sp>
        <p:nvSpPr>
          <p:cNvPr id="12" name="テキスト ボックス 11">
            <a:extLst>
              <a:ext uri="{FF2B5EF4-FFF2-40B4-BE49-F238E27FC236}">
                <a16:creationId xmlns:a16="http://schemas.microsoft.com/office/drawing/2014/main" id="{16F67106-3487-0649-90A0-933F9BAD573E}"/>
              </a:ext>
            </a:extLst>
          </p:cNvPr>
          <p:cNvSpPr txBox="1"/>
          <p:nvPr/>
        </p:nvSpPr>
        <p:spPr>
          <a:xfrm>
            <a:off x="9057284" y="1996307"/>
            <a:ext cx="2113617" cy="338554"/>
          </a:xfrm>
          <a:prstGeom prst="rect">
            <a:avLst/>
          </a:prstGeom>
          <a:noFill/>
        </p:spPr>
        <p:txBody>
          <a:bodyPr wrap="square" rtlCol="0">
            <a:spAutoFit/>
          </a:bodyPr>
          <a:lstStyle/>
          <a:p>
            <a:pPr algn="ctr"/>
            <a:r>
              <a:rPr lang="ja-JP" altLang="en-US" sz="1600" b="1">
                <a:solidFill>
                  <a:schemeClr val="bg1"/>
                </a:solidFill>
                <a:latin typeface="Yu Gothic" panose="020B0400000000000000" pitchFamily="34" charset="-128"/>
                <a:ea typeface="Yu Gothic" panose="020B0400000000000000" pitchFamily="34" charset="-128"/>
              </a:rPr>
              <a:t>人材戦略</a:t>
            </a:r>
            <a:endParaRPr kumimoji="1" lang="ja-JP" altLang="en-US" sz="1600" b="1">
              <a:solidFill>
                <a:schemeClr val="bg1"/>
              </a:solidFill>
              <a:latin typeface="Yu Gothic" panose="020B0400000000000000" pitchFamily="34" charset="-128"/>
              <a:ea typeface="Yu Gothic" panose="020B0400000000000000" pitchFamily="34" charset="-128"/>
            </a:endParaRPr>
          </a:p>
        </p:txBody>
      </p:sp>
      <p:sp>
        <p:nvSpPr>
          <p:cNvPr id="18" name="正方形/長方形 17">
            <a:extLst>
              <a:ext uri="{FF2B5EF4-FFF2-40B4-BE49-F238E27FC236}">
                <a16:creationId xmlns:a16="http://schemas.microsoft.com/office/drawing/2014/main" id="{8D10AF55-1FE7-E44D-97C9-9A7202CAC47C}"/>
              </a:ext>
            </a:extLst>
          </p:cNvPr>
          <p:cNvSpPr/>
          <p:nvPr/>
        </p:nvSpPr>
        <p:spPr>
          <a:xfrm>
            <a:off x="4630971" y="2959274"/>
            <a:ext cx="2927829" cy="78773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srgbClr val="FF0066"/>
                </a:solidFill>
                <a:effectLst/>
                <a:uLnTx/>
                <a:uFillTx/>
                <a:latin typeface="Yu Gothic" panose="020F0502020204030204"/>
                <a:ea typeface="Yu Gothic" panose="020B0400000000000000" pitchFamily="50" charset="-128"/>
                <a:cs typeface="+mn-cs"/>
              </a:rPr>
              <a:t>事業</a:t>
            </a:r>
            <a:r>
              <a:rPr lang="ja-JP" altLang="en-US" sz="1100" b="1">
                <a:solidFill>
                  <a:srgbClr val="FF0066"/>
                </a:solidFill>
                <a:latin typeface="Yu Gothic" panose="020F0502020204030204"/>
                <a:ea typeface="Yu Gothic" panose="020B0400000000000000" pitchFamily="50" charset="-128"/>
              </a:rPr>
              <a:t>戦略と定量目標を達成するための組織戦略は何かを教えてください。</a:t>
            </a:r>
            <a:endParaRPr kumimoji="1" lang="ja-JP" altLang="en-US" sz="1100" b="1" i="0" u="none" strike="noStrike" kern="1200" cap="none" spc="0" normalizeH="0" baseline="0" noProof="0">
              <a:ln>
                <a:noFill/>
              </a:ln>
              <a:solidFill>
                <a:srgbClr val="FF0066"/>
              </a:solidFill>
              <a:effectLst/>
              <a:uLnTx/>
              <a:uFillTx/>
              <a:latin typeface="Yu Gothic" panose="020F0502020204030204"/>
              <a:ea typeface="Yu Gothic" panose="020B0400000000000000" pitchFamily="50" charset="-128"/>
            </a:endParaRPr>
          </a:p>
        </p:txBody>
      </p:sp>
      <p:sp>
        <p:nvSpPr>
          <p:cNvPr id="19" name="正方形/長方形 18">
            <a:extLst>
              <a:ext uri="{FF2B5EF4-FFF2-40B4-BE49-F238E27FC236}">
                <a16:creationId xmlns:a16="http://schemas.microsoft.com/office/drawing/2014/main" id="{D6ED438F-230E-174C-B354-D459971CF786}"/>
              </a:ext>
            </a:extLst>
          </p:cNvPr>
          <p:cNvSpPr/>
          <p:nvPr/>
        </p:nvSpPr>
        <p:spPr>
          <a:xfrm>
            <a:off x="8647806" y="2959274"/>
            <a:ext cx="2927829" cy="78773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100" b="1">
                <a:solidFill>
                  <a:srgbClr val="FF0066"/>
                </a:solidFill>
                <a:latin typeface="Yu Gothic" panose="020F0502020204030204"/>
                <a:ea typeface="Yu Gothic" panose="020B0400000000000000" pitchFamily="50" charset="-128"/>
              </a:rPr>
              <a:t>組織戦略を実行するための具体的なアクションを教えてください。</a:t>
            </a:r>
            <a:endParaRPr kumimoji="1" lang="ja-JP" altLang="en-US" sz="1100" b="1" i="0" u="none" strike="noStrike" kern="1200" cap="none" spc="0" normalizeH="0" baseline="0" noProof="0">
              <a:ln>
                <a:noFill/>
              </a:ln>
              <a:solidFill>
                <a:srgbClr val="FF0066"/>
              </a:solidFill>
              <a:effectLst/>
              <a:uLnTx/>
              <a:uFillTx/>
              <a:latin typeface="Yu Gothic" panose="020F0502020204030204"/>
              <a:ea typeface="Yu Gothic" panose="020B0400000000000000" pitchFamily="50" charset="-128"/>
            </a:endParaRPr>
          </a:p>
        </p:txBody>
      </p:sp>
      <p:sp>
        <p:nvSpPr>
          <p:cNvPr id="37" name="正方形/長方形 36">
            <a:extLst>
              <a:ext uri="{FF2B5EF4-FFF2-40B4-BE49-F238E27FC236}">
                <a16:creationId xmlns:a16="http://schemas.microsoft.com/office/drawing/2014/main" id="{3E8E7469-BFE1-F44A-A543-41F85A0A6B59}"/>
              </a:ext>
            </a:extLst>
          </p:cNvPr>
          <p:cNvSpPr/>
          <p:nvPr/>
        </p:nvSpPr>
        <p:spPr>
          <a:xfrm>
            <a:off x="3933048" y="5132470"/>
            <a:ext cx="492443" cy="408833"/>
          </a:xfrm>
          <a:prstGeom prst="rect">
            <a:avLst/>
          </a:prstGeom>
        </p:spPr>
        <p:txBody>
          <a:bodyPr wrap="none">
            <a:spAutoFit/>
          </a:bodyPr>
          <a:lstStyle/>
          <a:p>
            <a:pPr algn="ctr"/>
            <a:r>
              <a:rPr lang="ja-JP" altLang="en-US" sz="1200" b="1">
                <a:solidFill>
                  <a:sysClr val="windowText" lastClr="000000"/>
                </a:solidFill>
              </a:rPr>
              <a:t>現状</a:t>
            </a:r>
            <a:endParaRPr lang="en-US" altLang="ja-JP" sz="1200" b="1" dirty="0">
              <a:solidFill>
                <a:sysClr val="windowText" lastClr="000000"/>
              </a:solidFill>
            </a:endParaRPr>
          </a:p>
          <a:p>
            <a:pPr algn="ctr"/>
            <a:r>
              <a:rPr lang="ja-JP" altLang="en-US" sz="1200" b="1">
                <a:solidFill>
                  <a:sysClr val="windowText" lastClr="000000"/>
                </a:solidFill>
              </a:rPr>
              <a:t>課題</a:t>
            </a:r>
          </a:p>
        </p:txBody>
      </p:sp>
      <p:sp>
        <p:nvSpPr>
          <p:cNvPr id="36" name="正方形/長方形 35">
            <a:extLst>
              <a:ext uri="{FF2B5EF4-FFF2-40B4-BE49-F238E27FC236}">
                <a16:creationId xmlns:a16="http://schemas.microsoft.com/office/drawing/2014/main" id="{D2F6C82F-DDF7-0944-9DCB-02C01998F9A5}"/>
              </a:ext>
            </a:extLst>
          </p:cNvPr>
          <p:cNvSpPr/>
          <p:nvPr/>
        </p:nvSpPr>
        <p:spPr>
          <a:xfrm>
            <a:off x="4630971" y="4943018"/>
            <a:ext cx="2927829" cy="78773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100" b="1">
                <a:solidFill>
                  <a:srgbClr val="FF0066"/>
                </a:solidFill>
                <a:latin typeface="Yu Gothic" panose="020F0502020204030204"/>
                <a:ea typeface="Yu Gothic" panose="020B0400000000000000" pitchFamily="50" charset="-128"/>
              </a:rPr>
              <a:t>取り組んでいる組織戦略が抱えている現状の課題を教えてください。</a:t>
            </a:r>
            <a:endParaRPr lang="en-US" altLang="ja-JP" sz="1100" b="1" dirty="0">
              <a:solidFill>
                <a:srgbClr val="FF0066"/>
              </a:solidFill>
              <a:latin typeface="Yu Gothic" panose="020F0502020204030204"/>
              <a:ea typeface="Yu Gothic" panose="020B0400000000000000" pitchFamily="50" charset="-128"/>
            </a:endParaRPr>
          </a:p>
        </p:txBody>
      </p:sp>
      <p:sp>
        <p:nvSpPr>
          <p:cNvPr id="39" name="正方形/長方形 38">
            <a:extLst>
              <a:ext uri="{FF2B5EF4-FFF2-40B4-BE49-F238E27FC236}">
                <a16:creationId xmlns:a16="http://schemas.microsoft.com/office/drawing/2014/main" id="{B7E6973A-81F3-FD4A-860E-D8A3457B2830}"/>
              </a:ext>
            </a:extLst>
          </p:cNvPr>
          <p:cNvSpPr/>
          <p:nvPr/>
        </p:nvSpPr>
        <p:spPr>
          <a:xfrm>
            <a:off x="8647805" y="4943018"/>
            <a:ext cx="2927829" cy="78773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ja-JP" altLang="en-US" sz="1100" b="1">
                <a:solidFill>
                  <a:srgbClr val="FF0066"/>
                </a:solidFill>
                <a:latin typeface="Yu Gothic" panose="020F0502020204030204"/>
                <a:ea typeface="Yu Gothic" panose="020B0400000000000000" pitchFamily="50" charset="-128"/>
              </a:rPr>
              <a:t>取り組んでいるアクションを通じて感じている現状の課題を教えてください。</a:t>
            </a:r>
            <a:endParaRPr lang="en-US" altLang="ja-JP" sz="1100" b="1" dirty="0">
              <a:solidFill>
                <a:srgbClr val="FF0066"/>
              </a:solidFill>
              <a:latin typeface="Yu Gothic" panose="020F0502020204030204"/>
              <a:ea typeface="Yu Gothic" panose="020B0400000000000000" pitchFamily="50" charset="-128"/>
            </a:endParaRPr>
          </a:p>
        </p:txBody>
      </p:sp>
      <p:sp>
        <p:nvSpPr>
          <p:cNvPr id="38" name="正方形/長方形 37">
            <a:extLst>
              <a:ext uri="{FF2B5EF4-FFF2-40B4-BE49-F238E27FC236}">
                <a16:creationId xmlns:a16="http://schemas.microsoft.com/office/drawing/2014/main" id="{22FED55E-EFC1-9E48-9122-9BF384727333}"/>
              </a:ext>
            </a:extLst>
          </p:cNvPr>
          <p:cNvSpPr/>
          <p:nvPr/>
        </p:nvSpPr>
        <p:spPr>
          <a:xfrm>
            <a:off x="8552881" y="2281676"/>
            <a:ext cx="3117675" cy="430887"/>
          </a:xfrm>
          <a:prstGeom prst="rect">
            <a:avLst/>
          </a:prstGeom>
        </p:spPr>
        <p:txBody>
          <a:bodyPr wrap="square">
            <a:spAutoFit/>
          </a:bodyPr>
          <a:lstStyle/>
          <a:p>
            <a:pPr algn="ctr"/>
            <a:r>
              <a:rPr lang="ja-JP" altLang="en-US" sz="1100">
                <a:solidFill>
                  <a:schemeClr val="bg1"/>
                </a:solidFill>
                <a:latin typeface="Segoe UI"/>
              </a:rPr>
              <a:t>人材を活かし、生産性を高めていくための戦略</a:t>
            </a:r>
            <a:endParaRPr lang="en-US" altLang="ja-JP" sz="1100" dirty="0">
              <a:solidFill>
                <a:schemeClr val="bg1"/>
              </a:solidFill>
              <a:latin typeface="Segoe UI"/>
            </a:endParaRPr>
          </a:p>
          <a:p>
            <a:pPr algn="ctr"/>
            <a:r>
              <a:rPr lang="en-US" altLang="ja-JP" sz="1100" dirty="0">
                <a:solidFill>
                  <a:schemeClr val="bg1"/>
                </a:solidFill>
                <a:latin typeface="Segoe UI"/>
              </a:rPr>
              <a:t>ex.</a:t>
            </a:r>
            <a:r>
              <a:rPr lang="ja-JP" altLang="en-US" sz="1100">
                <a:solidFill>
                  <a:schemeClr val="bg1"/>
                </a:solidFill>
                <a:latin typeface="Segoe UI"/>
              </a:rPr>
              <a:t>採用、配置、スキル、</a:t>
            </a:r>
            <a:r>
              <a:rPr lang="ja-JP" altLang="en-US" sz="1050">
                <a:solidFill>
                  <a:schemeClr val="bg1"/>
                </a:solidFill>
                <a:latin typeface="Segoe UI"/>
              </a:rPr>
              <a:t>エンゲージメントなど</a:t>
            </a:r>
            <a:endParaRPr lang="ja-JP" altLang="en-US" sz="1100">
              <a:solidFill>
                <a:schemeClr val="bg1"/>
              </a:solidFill>
            </a:endParaRPr>
          </a:p>
        </p:txBody>
      </p:sp>
      <p:cxnSp>
        <p:nvCxnSpPr>
          <p:cNvPr id="55" name="直線コネクタ 54">
            <a:extLst>
              <a:ext uri="{FF2B5EF4-FFF2-40B4-BE49-F238E27FC236}">
                <a16:creationId xmlns:a16="http://schemas.microsoft.com/office/drawing/2014/main" id="{4563C890-1C11-C947-BB48-D17D59093996}"/>
              </a:ext>
            </a:extLst>
          </p:cNvPr>
          <p:cNvCxnSpPr>
            <a:cxnSpLocks/>
            <a:stCxn id="26" idx="0"/>
          </p:cNvCxnSpPr>
          <p:nvPr/>
        </p:nvCxnSpPr>
        <p:spPr>
          <a:xfrm flipV="1">
            <a:off x="4144717" y="2712564"/>
            <a:ext cx="0" cy="4564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正方形/長方形 30">
            <a:extLst>
              <a:ext uri="{FF2B5EF4-FFF2-40B4-BE49-F238E27FC236}">
                <a16:creationId xmlns:a16="http://schemas.microsoft.com/office/drawing/2014/main" id="{6DC83A4C-84E3-5640-B47E-766B0BBA5FB7}"/>
              </a:ext>
            </a:extLst>
          </p:cNvPr>
          <p:cNvSpPr/>
          <p:nvPr/>
        </p:nvSpPr>
        <p:spPr>
          <a:xfrm>
            <a:off x="3933046" y="4222363"/>
            <a:ext cx="492444" cy="245300"/>
          </a:xfrm>
          <a:prstGeom prst="rect">
            <a:avLst/>
          </a:prstGeom>
        </p:spPr>
        <p:txBody>
          <a:bodyPr wrap="none">
            <a:spAutoFit/>
          </a:bodyPr>
          <a:lstStyle/>
          <a:p>
            <a:pPr algn="ctr"/>
            <a:r>
              <a:rPr lang="ja-JP" altLang="en-US" sz="1200" b="1">
                <a:solidFill>
                  <a:sysClr val="windowText" lastClr="000000"/>
                </a:solidFill>
              </a:rPr>
              <a:t>評点</a:t>
            </a:r>
          </a:p>
        </p:txBody>
      </p:sp>
      <p:sp>
        <p:nvSpPr>
          <p:cNvPr id="32" name="テキスト ボックス 31">
            <a:extLst>
              <a:ext uri="{FF2B5EF4-FFF2-40B4-BE49-F238E27FC236}">
                <a16:creationId xmlns:a16="http://schemas.microsoft.com/office/drawing/2014/main" id="{2F62FB11-CFB2-5946-9B6B-77396E9C3528}"/>
              </a:ext>
            </a:extLst>
          </p:cNvPr>
          <p:cNvSpPr txBox="1"/>
          <p:nvPr/>
        </p:nvSpPr>
        <p:spPr>
          <a:xfrm>
            <a:off x="6827694" y="4005449"/>
            <a:ext cx="652743" cy="707886"/>
          </a:xfrm>
          <a:prstGeom prst="rect">
            <a:avLst/>
          </a:prstGeom>
          <a:solidFill>
            <a:srgbClr val="FF2F92"/>
          </a:solidFill>
        </p:spPr>
        <p:txBody>
          <a:bodyPr wrap="none" rtlCol="0">
            <a:spAutoFit/>
          </a:bodyPr>
          <a:lstStyle/>
          <a:p>
            <a:r>
              <a:rPr kumimoji="1" lang="ja-JP" altLang="en-US" sz="800">
                <a:solidFill>
                  <a:schemeClr val="bg1"/>
                </a:solidFill>
              </a:rPr>
              <a:t>未着手：</a:t>
            </a:r>
            <a:r>
              <a:rPr kumimoji="1" lang="en-US" altLang="ja-JP" sz="800" dirty="0">
                <a:solidFill>
                  <a:schemeClr val="bg1"/>
                </a:solidFill>
              </a:rPr>
              <a:t>1</a:t>
            </a:r>
          </a:p>
          <a:p>
            <a:r>
              <a:rPr kumimoji="1" lang="ja-JP" altLang="en-US" sz="800">
                <a:solidFill>
                  <a:schemeClr val="bg1"/>
                </a:solidFill>
              </a:rPr>
              <a:t>構　想：</a:t>
            </a:r>
            <a:r>
              <a:rPr lang="en-US" altLang="ja-JP" sz="800" dirty="0">
                <a:solidFill>
                  <a:schemeClr val="bg1"/>
                </a:solidFill>
              </a:rPr>
              <a:t>2</a:t>
            </a:r>
            <a:endParaRPr kumimoji="1" lang="en-US" altLang="ja-JP" sz="800" dirty="0">
              <a:solidFill>
                <a:schemeClr val="bg1"/>
              </a:solidFill>
            </a:endParaRPr>
          </a:p>
          <a:p>
            <a:r>
              <a:rPr lang="ja-JP" altLang="en-US" sz="800">
                <a:solidFill>
                  <a:schemeClr val="bg1"/>
                </a:solidFill>
              </a:rPr>
              <a:t>計　画：</a:t>
            </a:r>
            <a:r>
              <a:rPr lang="en-US" altLang="ja-JP" sz="800" dirty="0">
                <a:solidFill>
                  <a:schemeClr val="bg1"/>
                </a:solidFill>
              </a:rPr>
              <a:t>3</a:t>
            </a:r>
          </a:p>
          <a:p>
            <a:r>
              <a:rPr kumimoji="1" lang="ja-JP" altLang="en-US" sz="800">
                <a:solidFill>
                  <a:schemeClr val="bg1"/>
                </a:solidFill>
              </a:rPr>
              <a:t>実　行：</a:t>
            </a:r>
            <a:r>
              <a:rPr lang="en-US" altLang="ja-JP" sz="800" dirty="0">
                <a:solidFill>
                  <a:schemeClr val="bg1"/>
                </a:solidFill>
              </a:rPr>
              <a:t>4</a:t>
            </a:r>
            <a:endParaRPr kumimoji="1" lang="en-US" altLang="ja-JP" sz="800" dirty="0">
              <a:solidFill>
                <a:schemeClr val="bg1"/>
              </a:solidFill>
            </a:endParaRPr>
          </a:p>
          <a:p>
            <a:r>
              <a:rPr lang="ja-JP" altLang="en-US" sz="800">
                <a:solidFill>
                  <a:schemeClr val="bg1"/>
                </a:solidFill>
              </a:rPr>
              <a:t>成　果：</a:t>
            </a:r>
            <a:r>
              <a:rPr lang="en-US" altLang="ja-JP" sz="800" dirty="0">
                <a:solidFill>
                  <a:schemeClr val="bg1"/>
                </a:solidFill>
              </a:rPr>
              <a:t>5</a:t>
            </a:r>
            <a:endParaRPr kumimoji="1" lang="ja-JP" altLang="en-US" sz="800">
              <a:solidFill>
                <a:schemeClr val="bg1"/>
              </a:solidFill>
            </a:endParaRPr>
          </a:p>
        </p:txBody>
      </p:sp>
      <p:sp>
        <p:nvSpPr>
          <p:cNvPr id="29" name="正方形/長方形 28">
            <a:extLst>
              <a:ext uri="{FF2B5EF4-FFF2-40B4-BE49-F238E27FC236}">
                <a16:creationId xmlns:a16="http://schemas.microsoft.com/office/drawing/2014/main" id="{8A415897-5C93-3D4D-A98C-AB18E688F6D6}"/>
              </a:ext>
            </a:extLst>
          </p:cNvPr>
          <p:cNvSpPr/>
          <p:nvPr/>
        </p:nvSpPr>
        <p:spPr>
          <a:xfrm>
            <a:off x="4630971" y="3951146"/>
            <a:ext cx="2927829" cy="78773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srgbClr val="FF0066"/>
                </a:solidFill>
                <a:effectLst/>
                <a:uLnTx/>
                <a:uFillTx/>
                <a:latin typeface="Yu Gothic" panose="020F0502020204030204"/>
                <a:ea typeface="Yu Gothic" panose="020B0400000000000000" pitchFamily="50" charset="-128"/>
                <a:cs typeface="+mn-cs"/>
              </a:rPr>
              <a:t>右記を参考に</a:t>
            </a:r>
            <a:endParaRPr kumimoji="1" lang="en-US" altLang="ja-JP" sz="1100" b="1" i="0" u="none" strike="noStrike" kern="1200" cap="none" spc="0" normalizeH="0" baseline="0" noProof="0" dirty="0">
              <a:ln>
                <a:noFill/>
              </a:ln>
              <a:solidFill>
                <a:srgbClr val="FF0066"/>
              </a:solidFill>
              <a:effectLst/>
              <a:uLnTx/>
              <a:uFillTx/>
              <a:latin typeface="Yu Gothic" panose="020F0502020204030204"/>
              <a:ea typeface="Yu Gothic" panose="020B0400000000000000"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srgbClr val="FF0066"/>
                </a:solidFill>
                <a:effectLst/>
                <a:uLnTx/>
                <a:uFillTx/>
                <a:latin typeface="Yu Gothic" panose="020F0502020204030204"/>
                <a:ea typeface="Yu Gothic" panose="020B0400000000000000" pitchFamily="50" charset="-128"/>
                <a:cs typeface="+mn-cs"/>
              </a:rPr>
              <a:t>組織戦略の進捗度を</a:t>
            </a:r>
            <a:endParaRPr kumimoji="1" lang="en-US" altLang="ja-JP" sz="1100" b="1" i="0" u="none" strike="noStrike" kern="1200" cap="none" spc="0" normalizeH="0" baseline="0" noProof="0" dirty="0">
              <a:ln>
                <a:noFill/>
              </a:ln>
              <a:solidFill>
                <a:srgbClr val="FF0066"/>
              </a:solidFill>
              <a:effectLst/>
              <a:uLnTx/>
              <a:uFillTx/>
              <a:latin typeface="Yu Gothic" panose="020F0502020204030204"/>
              <a:ea typeface="Yu Gothic" panose="020B0400000000000000" pitchFamily="50" charset="-128"/>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srgbClr val="FF0066"/>
                </a:solidFill>
                <a:effectLst/>
                <a:uLnTx/>
                <a:uFillTx/>
                <a:latin typeface="Yu Gothic" panose="020F0502020204030204"/>
                <a:ea typeface="Yu Gothic" panose="020B0400000000000000" pitchFamily="50" charset="-128"/>
                <a:cs typeface="+mn-cs"/>
              </a:rPr>
              <a:t>教えてください。</a:t>
            </a:r>
          </a:p>
        </p:txBody>
      </p:sp>
      <p:sp>
        <p:nvSpPr>
          <p:cNvPr id="33" name="正方形/長方形 32">
            <a:extLst>
              <a:ext uri="{FF2B5EF4-FFF2-40B4-BE49-F238E27FC236}">
                <a16:creationId xmlns:a16="http://schemas.microsoft.com/office/drawing/2014/main" id="{856FBA88-E384-C84E-9C0D-460C9D3A8105}"/>
              </a:ext>
            </a:extLst>
          </p:cNvPr>
          <p:cNvSpPr/>
          <p:nvPr/>
        </p:nvSpPr>
        <p:spPr>
          <a:xfrm>
            <a:off x="8647805" y="3951146"/>
            <a:ext cx="2927829" cy="78773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ja-JP" altLang="en-US" sz="1100" b="1">
                <a:solidFill>
                  <a:srgbClr val="FF0066"/>
                </a:solidFill>
                <a:latin typeface="Yu Gothic" panose="020F0502020204030204"/>
                <a:ea typeface="Yu Gothic" panose="020B0400000000000000" pitchFamily="50" charset="-128"/>
              </a:rPr>
              <a:t>右記を参考に具体的な</a:t>
            </a:r>
            <a:endParaRPr lang="en-US" altLang="ja-JP" sz="1100" b="1" dirty="0">
              <a:solidFill>
                <a:srgbClr val="FF0066"/>
              </a:solidFill>
              <a:latin typeface="Yu Gothic" panose="020F0502020204030204"/>
              <a:ea typeface="Yu Gothic" panose="020B0400000000000000" pitchFamily="50" charset="-128"/>
            </a:endParaRPr>
          </a:p>
          <a:p>
            <a:pPr lvl="0">
              <a:defRPr/>
            </a:pPr>
            <a:r>
              <a:rPr lang="ja-JP" altLang="en-US" sz="1100" b="1">
                <a:solidFill>
                  <a:srgbClr val="FF0066"/>
                </a:solidFill>
                <a:latin typeface="Yu Gothic" panose="020F0502020204030204"/>
                <a:ea typeface="Yu Gothic" panose="020B0400000000000000" pitchFamily="50" charset="-128"/>
              </a:rPr>
              <a:t>アクションの進捗度を</a:t>
            </a:r>
            <a:endParaRPr lang="en-US" altLang="ja-JP" sz="1100" b="1" dirty="0">
              <a:solidFill>
                <a:srgbClr val="FF0066"/>
              </a:solidFill>
              <a:latin typeface="Yu Gothic" panose="020F0502020204030204"/>
              <a:ea typeface="Yu Gothic" panose="020B0400000000000000" pitchFamily="50" charset="-128"/>
            </a:endParaRPr>
          </a:p>
          <a:p>
            <a:pPr lvl="0">
              <a:defRPr/>
            </a:pPr>
            <a:r>
              <a:rPr lang="ja-JP" altLang="en-US" sz="1100" b="1">
                <a:solidFill>
                  <a:srgbClr val="FF0066"/>
                </a:solidFill>
                <a:latin typeface="Yu Gothic" panose="020F0502020204030204"/>
                <a:ea typeface="Yu Gothic" panose="020B0400000000000000" pitchFamily="50" charset="-128"/>
              </a:rPr>
              <a:t>教えてください。</a:t>
            </a:r>
          </a:p>
        </p:txBody>
      </p:sp>
      <p:sp>
        <p:nvSpPr>
          <p:cNvPr id="57" name="テキスト ボックス 56">
            <a:extLst>
              <a:ext uri="{FF2B5EF4-FFF2-40B4-BE49-F238E27FC236}">
                <a16:creationId xmlns:a16="http://schemas.microsoft.com/office/drawing/2014/main" id="{ECE4754E-9498-424F-9DA8-7FD9D9BD8837}"/>
              </a:ext>
            </a:extLst>
          </p:cNvPr>
          <p:cNvSpPr txBox="1"/>
          <p:nvPr/>
        </p:nvSpPr>
        <p:spPr>
          <a:xfrm>
            <a:off x="10844529" y="4005449"/>
            <a:ext cx="652743" cy="707886"/>
          </a:xfrm>
          <a:prstGeom prst="rect">
            <a:avLst/>
          </a:prstGeom>
          <a:solidFill>
            <a:srgbClr val="FF2F92"/>
          </a:solidFill>
        </p:spPr>
        <p:txBody>
          <a:bodyPr wrap="none" rtlCol="0">
            <a:spAutoFit/>
          </a:bodyPr>
          <a:lstStyle/>
          <a:p>
            <a:r>
              <a:rPr kumimoji="1" lang="ja-JP" altLang="en-US" sz="800">
                <a:solidFill>
                  <a:schemeClr val="bg1"/>
                </a:solidFill>
              </a:rPr>
              <a:t>未着手：</a:t>
            </a:r>
            <a:r>
              <a:rPr kumimoji="1" lang="en-US" altLang="ja-JP" sz="800" dirty="0">
                <a:solidFill>
                  <a:schemeClr val="bg1"/>
                </a:solidFill>
              </a:rPr>
              <a:t>1</a:t>
            </a:r>
          </a:p>
          <a:p>
            <a:r>
              <a:rPr kumimoji="1" lang="ja-JP" altLang="en-US" sz="800">
                <a:solidFill>
                  <a:schemeClr val="bg1"/>
                </a:solidFill>
              </a:rPr>
              <a:t>構　想：</a:t>
            </a:r>
            <a:r>
              <a:rPr lang="en-US" altLang="ja-JP" sz="800" dirty="0">
                <a:solidFill>
                  <a:schemeClr val="bg1"/>
                </a:solidFill>
              </a:rPr>
              <a:t>2</a:t>
            </a:r>
            <a:endParaRPr kumimoji="1" lang="en-US" altLang="ja-JP" sz="800" dirty="0">
              <a:solidFill>
                <a:schemeClr val="bg1"/>
              </a:solidFill>
            </a:endParaRPr>
          </a:p>
          <a:p>
            <a:r>
              <a:rPr lang="ja-JP" altLang="en-US" sz="800">
                <a:solidFill>
                  <a:schemeClr val="bg1"/>
                </a:solidFill>
              </a:rPr>
              <a:t>計　画：</a:t>
            </a:r>
            <a:r>
              <a:rPr lang="en-US" altLang="ja-JP" sz="800" dirty="0">
                <a:solidFill>
                  <a:schemeClr val="bg1"/>
                </a:solidFill>
              </a:rPr>
              <a:t>3</a:t>
            </a:r>
          </a:p>
          <a:p>
            <a:r>
              <a:rPr kumimoji="1" lang="ja-JP" altLang="en-US" sz="800">
                <a:solidFill>
                  <a:schemeClr val="bg1"/>
                </a:solidFill>
              </a:rPr>
              <a:t>実　行：</a:t>
            </a:r>
            <a:r>
              <a:rPr lang="en-US" altLang="ja-JP" sz="800" dirty="0">
                <a:solidFill>
                  <a:schemeClr val="bg1"/>
                </a:solidFill>
              </a:rPr>
              <a:t>4</a:t>
            </a:r>
            <a:endParaRPr kumimoji="1" lang="en-US" altLang="ja-JP" sz="800" dirty="0">
              <a:solidFill>
                <a:schemeClr val="bg1"/>
              </a:solidFill>
            </a:endParaRPr>
          </a:p>
          <a:p>
            <a:r>
              <a:rPr lang="ja-JP" altLang="en-US" sz="800">
                <a:solidFill>
                  <a:schemeClr val="bg1"/>
                </a:solidFill>
              </a:rPr>
              <a:t>成　果：</a:t>
            </a:r>
            <a:r>
              <a:rPr lang="en-US" altLang="ja-JP" sz="800" dirty="0">
                <a:solidFill>
                  <a:schemeClr val="bg1"/>
                </a:solidFill>
              </a:rPr>
              <a:t>5</a:t>
            </a:r>
            <a:endParaRPr kumimoji="1" lang="ja-JP" altLang="en-US" sz="800">
              <a:solidFill>
                <a:schemeClr val="bg1"/>
              </a:solidFill>
            </a:endParaRPr>
          </a:p>
        </p:txBody>
      </p:sp>
      <p:sp>
        <p:nvSpPr>
          <p:cNvPr id="59" name="正方形/長方形 58">
            <a:extLst>
              <a:ext uri="{FF2B5EF4-FFF2-40B4-BE49-F238E27FC236}">
                <a16:creationId xmlns:a16="http://schemas.microsoft.com/office/drawing/2014/main" id="{5A5E95D1-459B-3E4E-B5BA-AAC258E61153}"/>
              </a:ext>
            </a:extLst>
          </p:cNvPr>
          <p:cNvSpPr/>
          <p:nvPr/>
        </p:nvSpPr>
        <p:spPr>
          <a:xfrm>
            <a:off x="7866230" y="1661903"/>
            <a:ext cx="492444" cy="276999"/>
          </a:xfrm>
          <a:prstGeom prst="rect">
            <a:avLst/>
          </a:prstGeom>
        </p:spPr>
        <p:txBody>
          <a:bodyPr wrap="none">
            <a:spAutoFit/>
          </a:bodyPr>
          <a:lstStyle/>
          <a:p>
            <a:pPr algn="ctr"/>
            <a:r>
              <a:rPr lang="ja-JP" altLang="en-US" sz="1200" b="1"/>
              <a:t>評点</a:t>
            </a:r>
          </a:p>
        </p:txBody>
      </p:sp>
      <p:cxnSp>
        <p:nvCxnSpPr>
          <p:cNvPr id="62" name="直線コネクタ 61">
            <a:extLst>
              <a:ext uri="{FF2B5EF4-FFF2-40B4-BE49-F238E27FC236}">
                <a16:creationId xmlns:a16="http://schemas.microsoft.com/office/drawing/2014/main" id="{CFC7C024-437D-A948-A60A-3CD95481E141}"/>
              </a:ext>
            </a:extLst>
          </p:cNvPr>
          <p:cNvCxnSpPr>
            <a:cxnSpLocks/>
          </p:cNvCxnSpPr>
          <p:nvPr/>
        </p:nvCxnSpPr>
        <p:spPr>
          <a:xfrm flipV="1">
            <a:off x="8112452" y="2706599"/>
            <a:ext cx="0" cy="4564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テキスト ボックス 66">
            <a:extLst>
              <a:ext uri="{FF2B5EF4-FFF2-40B4-BE49-F238E27FC236}">
                <a16:creationId xmlns:a16="http://schemas.microsoft.com/office/drawing/2014/main" id="{EFDEC676-4940-754D-AB3A-1F5E0D87712D}"/>
              </a:ext>
            </a:extLst>
          </p:cNvPr>
          <p:cNvSpPr txBox="1"/>
          <p:nvPr/>
        </p:nvSpPr>
        <p:spPr>
          <a:xfrm>
            <a:off x="8609726" y="2707402"/>
            <a:ext cx="3185487" cy="230832"/>
          </a:xfrm>
          <a:prstGeom prst="rect">
            <a:avLst/>
          </a:prstGeom>
          <a:noFill/>
        </p:spPr>
        <p:txBody>
          <a:bodyPr wrap="none" rtlCol="0">
            <a:spAutoFit/>
          </a:bodyPr>
          <a:lstStyle/>
          <a:p>
            <a:r>
              <a:rPr kumimoji="1" lang="en-US" altLang="ja-JP" sz="900" b="1" dirty="0">
                <a:solidFill>
                  <a:srgbClr val="FF7E79"/>
                </a:solidFill>
              </a:rPr>
              <a:t>※</a:t>
            </a:r>
            <a:r>
              <a:rPr lang="ja-JP" altLang="en-US" sz="900" b="1">
                <a:solidFill>
                  <a:srgbClr val="FF7E79"/>
                </a:solidFill>
              </a:rPr>
              <a:t>キャリア</a:t>
            </a:r>
            <a:r>
              <a:rPr kumimoji="1" lang="ja-JP" altLang="en-US" sz="900" b="1">
                <a:solidFill>
                  <a:srgbClr val="FF7E79"/>
                </a:solidFill>
              </a:rPr>
              <a:t>オーナーシップに関する取り組みは人材戦略へ</a:t>
            </a:r>
          </a:p>
        </p:txBody>
      </p:sp>
      <p:sp>
        <p:nvSpPr>
          <p:cNvPr id="45" name="角丸四角形 44">
            <a:extLst>
              <a:ext uri="{FF2B5EF4-FFF2-40B4-BE49-F238E27FC236}">
                <a16:creationId xmlns:a16="http://schemas.microsoft.com/office/drawing/2014/main" id="{DB10EB2A-C821-2D43-B7A8-95EFF99D8150}"/>
              </a:ext>
            </a:extLst>
          </p:cNvPr>
          <p:cNvSpPr/>
          <p:nvPr/>
        </p:nvSpPr>
        <p:spPr>
          <a:xfrm>
            <a:off x="2509703" y="186517"/>
            <a:ext cx="7172592" cy="374571"/>
          </a:xfrm>
          <a:prstGeom prst="roundRect">
            <a:avLst/>
          </a:prstGeom>
          <a:solidFill>
            <a:schemeClr val="tx1">
              <a:lumMod val="50000"/>
              <a:lumOff val="50000"/>
            </a:schemeClr>
          </a:solidFill>
          <a:ln w="19050">
            <a:noFill/>
          </a:ln>
        </p:spPr>
        <p:txBody>
          <a:bodyPr wrap="square" rtlCol="0" anchor="ctr">
            <a:spAutoFit/>
          </a:bodyPr>
          <a:lstStyle/>
          <a:p>
            <a:pPr algn="ctr"/>
            <a:r>
              <a:rPr lang="ja-JP" altLang="en-US" sz="1600" b="1" dirty="0">
                <a:solidFill>
                  <a:schemeClr val="bg1"/>
                </a:solidFill>
                <a:latin typeface="Yu Gothic" panose="020B0400000000000000" pitchFamily="34" charset="-128"/>
                <a:ea typeface="Yu Gothic" panose="020B0400000000000000" pitchFamily="34" charset="-128"/>
              </a:rPr>
              <a:t>事業の変化と人事活動を同期するための棚卸しシート</a:t>
            </a:r>
          </a:p>
        </p:txBody>
      </p:sp>
      <p:sp>
        <p:nvSpPr>
          <p:cNvPr id="2" name="正方形/長方形 1">
            <a:extLst>
              <a:ext uri="{FF2B5EF4-FFF2-40B4-BE49-F238E27FC236}">
                <a16:creationId xmlns:a16="http://schemas.microsoft.com/office/drawing/2014/main" id="{7887EBBE-E22B-7449-9BC1-C1930E309587}"/>
              </a:ext>
            </a:extLst>
          </p:cNvPr>
          <p:cNvSpPr/>
          <p:nvPr/>
        </p:nvSpPr>
        <p:spPr>
          <a:xfrm>
            <a:off x="0" y="0"/>
            <a:ext cx="1042810" cy="104281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rPr>
              <a:t>サンプル</a:t>
            </a:r>
          </a:p>
        </p:txBody>
      </p:sp>
      <p:sp>
        <p:nvSpPr>
          <p:cNvPr id="54" name="テキスト ボックス 53">
            <a:extLst>
              <a:ext uri="{FF2B5EF4-FFF2-40B4-BE49-F238E27FC236}">
                <a16:creationId xmlns:a16="http://schemas.microsoft.com/office/drawing/2014/main" id="{031A9DC7-B17C-7144-B2DF-634E20727425}"/>
              </a:ext>
            </a:extLst>
          </p:cNvPr>
          <p:cNvSpPr txBox="1"/>
          <p:nvPr/>
        </p:nvSpPr>
        <p:spPr>
          <a:xfrm>
            <a:off x="3845418" y="2942829"/>
            <a:ext cx="652743" cy="707886"/>
          </a:xfrm>
          <a:prstGeom prst="rect">
            <a:avLst/>
          </a:prstGeom>
          <a:solidFill>
            <a:srgbClr val="FF2F92"/>
          </a:solidFill>
        </p:spPr>
        <p:txBody>
          <a:bodyPr wrap="none" rtlCol="0">
            <a:spAutoFit/>
          </a:bodyPr>
          <a:lstStyle/>
          <a:p>
            <a:r>
              <a:rPr kumimoji="1" lang="ja-JP" altLang="en-US" sz="800">
                <a:solidFill>
                  <a:schemeClr val="bg1"/>
                </a:solidFill>
              </a:rPr>
              <a:t>非連動：</a:t>
            </a:r>
            <a:r>
              <a:rPr kumimoji="1" lang="en-US" altLang="ja-JP" sz="800" dirty="0">
                <a:solidFill>
                  <a:schemeClr val="bg1"/>
                </a:solidFill>
              </a:rPr>
              <a:t>1</a:t>
            </a:r>
          </a:p>
          <a:p>
            <a:r>
              <a:rPr lang="ja-JP" altLang="en-US" sz="800">
                <a:solidFill>
                  <a:schemeClr val="bg1"/>
                </a:solidFill>
              </a:rPr>
              <a:t>構　想：</a:t>
            </a:r>
            <a:r>
              <a:rPr lang="en-US" altLang="ja-JP" sz="800" dirty="0">
                <a:solidFill>
                  <a:schemeClr val="bg1"/>
                </a:solidFill>
              </a:rPr>
              <a:t>2</a:t>
            </a:r>
          </a:p>
          <a:p>
            <a:r>
              <a:rPr lang="ja-JP" altLang="en-US" sz="800">
                <a:solidFill>
                  <a:schemeClr val="bg1"/>
                </a:solidFill>
              </a:rPr>
              <a:t>計　画：</a:t>
            </a:r>
            <a:r>
              <a:rPr lang="en-US" altLang="ja-JP" sz="800" dirty="0">
                <a:solidFill>
                  <a:schemeClr val="bg1"/>
                </a:solidFill>
              </a:rPr>
              <a:t>3</a:t>
            </a:r>
          </a:p>
          <a:p>
            <a:r>
              <a:rPr lang="ja-JP" altLang="en-US" sz="800">
                <a:solidFill>
                  <a:schemeClr val="bg1"/>
                </a:solidFill>
              </a:rPr>
              <a:t>実　行：</a:t>
            </a:r>
            <a:r>
              <a:rPr lang="en-US" altLang="ja-JP" sz="800" dirty="0">
                <a:solidFill>
                  <a:schemeClr val="bg1"/>
                </a:solidFill>
              </a:rPr>
              <a:t>4</a:t>
            </a:r>
          </a:p>
          <a:p>
            <a:r>
              <a:rPr lang="ja-JP" altLang="en-US" sz="800">
                <a:solidFill>
                  <a:schemeClr val="bg1"/>
                </a:solidFill>
              </a:rPr>
              <a:t>成　果：</a:t>
            </a:r>
            <a:r>
              <a:rPr lang="en-US" altLang="ja-JP" sz="800" dirty="0">
                <a:solidFill>
                  <a:schemeClr val="bg1"/>
                </a:solidFill>
              </a:rPr>
              <a:t>5</a:t>
            </a:r>
            <a:endParaRPr kumimoji="1" lang="ja-JP" altLang="en-US" sz="800">
              <a:solidFill>
                <a:schemeClr val="bg1"/>
              </a:solidFill>
            </a:endParaRPr>
          </a:p>
        </p:txBody>
      </p:sp>
      <p:sp>
        <p:nvSpPr>
          <p:cNvPr id="61" name="テキスト ボックス 60">
            <a:extLst>
              <a:ext uri="{FF2B5EF4-FFF2-40B4-BE49-F238E27FC236}">
                <a16:creationId xmlns:a16="http://schemas.microsoft.com/office/drawing/2014/main" id="{63034F15-F5F8-7E48-A773-A94D0D65BB24}"/>
              </a:ext>
            </a:extLst>
          </p:cNvPr>
          <p:cNvSpPr txBox="1"/>
          <p:nvPr/>
        </p:nvSpPr>
        <p:spPr>
          <a:xfrm>
            <a:off x="7789010" y="2950687"/>
            <a:ext cx="652743" cy="707886"/>
          </a:xfrm>
          <a:prstGeom prst="rect">
            <a:avLst/>
          </a:prstGeom>
          <a:solidFill>
            <a:srgbClr val="FF2F92"/>
          </a:solidFill>
        </p:spPr>
        <p:txBody>
          <a:bodyPr wrap="none" rtlCol="0">
            <a:spAutoFit/>
          </a:bodyPr>
          <a:lstStyle/>
          <a:p>
            <a:r>
              <a:rPr kumimoji="1" lang="ja-JP" altLang="en-US" sz="800">
                <a:solidFill>
                  <a:schemeClr val="bg1"/>
                </a:solidFill>
              </a:rPr>
              <a:t>非連動：</a:t>
            </a:r>
            <a:r>
              <a:rPr kumimoji="1" lang="en-US" altLang="ja-JP" sz="800" dirty="0">
                <a:solidFill>
                  <a:schemeClr val="bg1"/>
                </a:solidFill>
              </a:rPr>
              <a:t>1</a:t>
            </a:r>
          </a:p>
          <a:p>
            <a:r>
              <a:rPr lang="ja-JP" altLang="en-US" sz="800">
                <a:solidFill>
                  <a:schemeClr val="bg1"/>
                </a:solidFill>
              </a:rPr>
              <a:t>構　想：</a:t>
            </a:r>
            <a:r>
              <a:rPr lang="en-US" altLang="ja-JP" sz="800" dirty="0">
                <a:solidFill>
                  <a:schemeClr val="bg1"/>
                </a:solidFill>
              </a:rPr>
              <a:t>2</a:t>
            </a:r>
          </a:p>
          <a:p>
            <a:r>
              <a:rPr lang="ja-JP" altLang="en-US" sz="800">
                <a:solidFill>
                  <a:schemeClr val="bg1"/>
                </a:solidFill>
              </a:rPr>
              <a:t>計　画：</a:t>
            </a:r>
            <a:r>
              <a:rPr lang="en-US" altLang="ja-JP" sz="800" dirty="0">
                <a:solidFill>
                  <a:schemeClr val="bg1"/>
                </a:solidFill>
              </a:rPr>
              <a:t>3</a:t>
            </a:r>
          </a:p>
          <a:p>
            <a:r>
              <a:rPr lang="ja-JP" altLang="en-US" sz="800">
                <a:solidFill>
                  <a:schemeClr val="bg1"/>
                </a:solidFill>
              </a:rPr>
              <a:t>実　行：</a:t>
            </a:r>
            <a:r>
              <a:rPr lang="en-US" altLang="ja-JP" sz="800" dirty="0">
                <a:solidFill>
                  <a:schemeClr val="bg1"/>
                </a:solidFill>
              </a:rPr>
              <a:t>4</a:t>
            </a:r>
          </a:p>
          <a:p>
            <a:r>
              <a:rPr lang="ja-JP" altLang="en-US" sz="800">
                <a:solidFill>
                  <a:schemeClr val="bg1"/>
                </a:solidFill>
              </a:rPr>
              <a:t>成　果：</a:t>
            </a:r>
            <a:r>
              <a:rPr lang="en-US" altLang="ja-JP" sz="800" dirty="0">
                <a:solidFill>
                  <a:schemeClr val="bg1"/>
                </a:solidFill>
              </a:rPr>
              <a:t>5</a:t>
            </a:r>
            <a:endParaRPr kumimoji="1" lang="ja-JP" altLang="en-US" sz="800">
              <a:solidFill>
                <a:schemeClr val="bg1"/>
              </a:solidFill>
            </a:endParaRPr>
          </a:p>
        </p:txBody>
      </p:sp>
      <p:pic>
        <p:nvPicPr>
          <p:cNvPr id="43" name="図 42">
            <a:extLst>
              <a:ext uri="{FF2B5EF4-FFF2-40B4-BE49-F238E27FC236}">
                <a16:creationId xmlns:a16="http://schemas.microsoft.com/office/drawing/2014/main" id="{6B5E4127-286B-4D86-BE47-7CAEB445365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065563" y="6503494"/>
            <a:ext cx="1059138" cy="294392"/>
          </a:xfrm>
          <a:prstGeom prst="rect">
            <a:avLst/>
          </a:prstGeom>
          <a:noFill/>
          <a:ln>
            <a:noFill/>
          </a:ln>
        </p:spPr>
      </p:pic>
    </p:spTree>
    <p:extLst>
      <p:ext uri="{BB962C8B-B14F-4D97-AF65-F5344CB8AC3E}">
        <p14:creationId xmlns:p14="http://schemas.microsoft.com/office/powerpoint/2010/main" val="3020497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左矢印 29">
            <a:extLst>
              <a:ext uri="{FF2B5EF4-FFF2-40B4-BE49-F238E27FC236}">
                <a16:creationId xmlns:a16="http://schemas.microsoft.com/office/drawing/2014/main" id="{BFDE8449-64E3-5E43-98FE-F0A7F0BB3AFC}"/>
              </a:ext>
            </a:extLst>
          </p:cNvPr>
          <p:cNvSpPr/>
          <p:nvPr/>
        </p:nvSpPr>
        <p:spPr>
          <a:xfrm>
            <a:off x="3608899" y="3012852"/>
            <a:ext cx="5581972" cy="638339"/>
          </a:xfrm>
          <a:prstGeom prst="leftArrow">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2E7269F8-3F8E-064E-B049-57497FEE2888}"/>
              </a:ext>
            </a:extLst>
          </p:cNvPr>
          <p:cNvSpPr txBox="1"/>
          <p:nvPr/>
        </p:nvSpPr>
        <p:spPr>
          <a:xfrm>
            <a:off x="1984671" y="995481"/>
            <a:ext cx="2770909" cy="307777"/>
          </a:xfrm>
          <a:prstGeom prst="rect">
            <a:avLst/>
          </a:prstGeom>
          <a:noFill/>
        </p:spPr>
        <p:txBody>
          <a:bodyPr wrap="square" rtlCol="0">
            <a:spAutoFit/>
          </a:bodyPr>
          <a:lstStyle/>
          <a:p>
            <a:pPr algn="ctr"/>
            <a:r>
              <a:rPr kumimoji="1" lang="ja-JP" altLang="en-US" sz="1400" b="1">
                <a:latin typeface="Yu Gothic" panose="020B0400000000000000" pitchFamily="34" charset="-128"/>
                <a:ea typeface="Yu Gothic" panose="020B0400000000000000" pitchFamily="34" charset="-128"/>
              </a:rPr>
              <a:t>経営戦略</a:t>
            </a:r>
          </a:p>
        </p:txBody>
      </p:sp>
      <p:cxnSp>
        <p:nvCxnSpPr>
          <p:cNvPr id="14" name="直線矢印コネクタ 13">
            <a:extLst>
              <a:ext uri="{FF2B5EF4-FFF2-40B4-BE49-F238E27FC236}">
                <a16:creationId xmlns:a16="http://schemas.microsoft.com/office/drawing/2014/main" id="{C555EAA5-75C0-7240-BBB1-DCDD8B6C336D}"/>
              </a:ext>
            </a:extLst>
          </p:cNvPr>
          <p:cNvCxnSpPr>
            <a:cxnSpLocks/>
          </p:cNvCxnSpPr>
          <p:nvPr/>
        </p:nvCxnSpPr>
        <p:spPr>
          <a:xfrm>
            <a:off x="742126" y="1356382"/>
            <a:ext cx="5256000" cy="0"/>
          </a:xfrm>
          <a:prstGeom prst="straightConnector1">
            <a:avLst/>
          </a:prstGeom>
          <a:ln w="19050">
            <a:solidFill>
              <a:schemeClr val="tx1"/>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28B4256A-3FA2-B24D-9C35-F02054F2C60A}"/>
              </a:ext>
            </a:extLst>
          </p:cNvPr>
          <p:cNvSpPr txBox="1"/>
          <p:nvPr/>
        </p:nvSpPr>
        <p:spPr>
          <a:xfrm>
            <a:off x="7623994" y="995481"/>
            <a:ext cx="2770909" cy="307777"/>
          </a:xfrm>
          <a:prstGeom prst="rect">
            <a:avLst/>
          </a:prstGeom>
          <a:noFill/>
        </p:spPr>
        <p:txBody>
          <a:bodyPr wrap="square" rtlCol="0">
            <a:spAutoFit/>
          </a:bodyPr>
          <a:lstStyle/>
          <a:p>
            <a:pPr algn="ctr"/>
            <a:r>
              <a:rPr kumimoji="1" lang="ja-JP" altLang="en-US" sz="1400" b="1">
                <a:latin typeface="Yu Gothic" panose="020B0400000000000000" pitchFamily="34" charset="-128"/>
                <a:ea typeface="Yu Gothic" panose="020B0400000000000000" pitchFamily="34" charset="-128"/>
              </a:rPr>
              <a:t>新人材戦略</a:t>
            </a:r>
          </a:p>
        </p:txBody>
      </p:sp>
      <p:cxnSp>
        <p:nvCxnSpPr>
          <p:cNvPr id="23" name="直線矢印コネクタ 22">
            <a:extLst>
              <a:ext uri="{FF2B5EF4-FFF2-40B4-BE49-F238E27FC236}">
                <a16:creationId xmlns:a16="http://schemas.microsoft.com/office/drawing/2014/main" id="{2C216A89-A8BC-AB4D-858D-0EE5C2A16082}"/>
              </a:ext>
            </a:extLst>
          </p:cNvPr>
          <p:cNvCxnSpPr>
            <a:cxnSpLocks/>
          </p:cNvCxnSpPr>
          <p:nvPr/>
        </p:nvCxnSpPr>
        <p:spPr>
          <a:xfrm>
            <a:off x="6273449" y="1356382"/>
            <a:ext cx="5256000" cy="0"/>
          </a:xfrm>
          <a:prstGeom prst="straightConnector1">
            <a:avLst/>
          </a:prstGeom>
          <a:ln w="19050">
            <a:solidFill>
              <a:schemeClr val="tx1"/>
            </a:solidFill>
            <a:prstDash val="sysDot"/>
            <a:headEnd type="oval" w="med" len="med"/>
            <a:tailEnd type="oval" w="med" len="med"/>
          </a:ln>
        </p:spPr>
        <p:style>
          <a:lnRef idx="1">
            <a:schemeClr val="accent1"/>
          </a:lnRef>
          <a:fillRef idx="0">
            <a:schemeClr val="accent1"/>
          </a:fillRef>
          <a:effectRef idx="0">
            <a:schemeClr val="accent1"/>
          </a:effectRef>
          <a:fontRef idx="minor">
            <a:schemeClr val="tx1"/>
          </a:fontRef>
        </p:style>
      </p:cxnSp>
      <p:sp>
        <p:nvSpPr>
          <p:cNvPr id="26" name="正方形/長方形 25">
            <a:extLst>
              <a:ext uri="{FF2B5EF4-FFF2-40B4-BE49-F238E27FC236}">
                <a16:creationId xmlns:a16="http://schemas.microsoft.com/office/drawing/2014/main" id="{F2AFD15B-482F-7A41-92C7-4A6C49BB3E14}"/>
              </a:ext>
            </a:extLst>
          </p:cNvPr>
          <p:cNvSpPr/>
          <p:nvPr/>
        </p:nvSpPr>
        <p:spPr>
          <a:xfrm flipH="1">
            <a:off x="3751522" y="3173923"/>
            <a:ext cx="786390" cy="3089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a:solidFill>
                  <a:sysClr val="windowText" lastClr="000000"/>
                </a:solidFill>
              </a:rPr>
              <a:t>連動</a:t>
            </a:r>
          </a:p>
        </p:txBody>
      </p:sp>
      <p:sp>
        <p:nvSpPr>
          <p:cNvPr id="27" name="正方形/長方形 26">
            <a:extLst>
              <a:ext uri="{FF2B5EF4-FFF2-40B4-BE49-F238E27FC236}">
                <a16:creationId xmlns:a16="http://schemas.microsoft.com/office/drawing/2014/main" id="{7A0AA8C5-10B9-0A49-BEBC-CEA4D81C37E0}"/>
              </a:ext>
            </a:extLst>
          </p:cNvPr>
          <p:cNvSpPr/>
          <p:nvPr/>
        </p:nvSpPr>
        <p:spPr>
          <a:xfrm flipH="1">
            <a:off x="7719849" y="3173923"/>
            <a:ext cx="786390" cy="3089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a:solidFill>
                  <a:sysClr val="windowText" lastClr="000000"/>
                </a:solidFill>
              </a:rPr>
              <a:t>連動</a:t>
            </a:r>
          </a:p>
        </p:txBody>
      </p:sp>
      <p:sp>
        <p:nvSpPr>
          <p:cNvPr id="4" name="角丸四角形 3">
            <a:extLst>
              <a:ext uri="{FF2B5EF4-FFF2-40B4-BE49-F238E27FC236}">
                <a16:creationId xmlns:a16="http://schemas.microsoft.com/office/drawing/2014/main" id="{DE328B11-4248-D246-B821-BC7E799FC290}"/>
              </a:ext>
            </a:extLst>
          </p:cNvPr>
          <p:cNvSpPr/>
          <p:nvPr/>
        </p:nvSpPr>
        <p:spPr>
          <a:xfrm>
            <a:off x="685812" y="1576488"/>
            <a:ext cx="2923087" cy="1168171"/>
          </a:xfrm>
          <a:prstGeom prst="roundRect">
            <a:avLst>
              <a:gd name="adj" fmla="val 6923"/>
            </a:avLst>
          </a:prstGeom>
          <a:solidFill>
            <a:srgbClr val="FF2F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7" name="テキスト ボックス 6">
            <a:extLst>
              <a:ext uri="{FF2B5EF4-FFF2-40B4-BE49-F238E27FC236}">
                <a16:creationId xmlns:a16="http://schemas.microsoft.com/office/drawing/2014/main" id="{E53EDD34-34A0-A943-ADDD-E1561B33B9A4}"/>
              </a:ext>
            </a:extLst>
          </p:cNvPr>
          <p:cNvSpPr txBox="1"/>
          <p:nvPr/>
        </p:nvSpPr>
        <p:spPr>
          <a:xfrm>
            <a:off x="1090547" y="1684251"/>
            <a:ext cx="2113618" cy="261610"/>
          </a:xfrm>
          <a:prstGeom prst="rect">
            <a:avLst/>
          </a:prstGeom>
          <a:noFill/>
          <a:ln w="19050">
            <a:solidFill>
              <a:schemeClr val="bg1"/>
            </a:solidFill>
          </a:ln>
        </p:spPr>
        <p:txBody>
          <a:bodyPr wrap="square" rtlCol="0">
            <a:spAutoFit/>
          </a:bodyPr>
          <a:lstStyle/>
          <a:p>
            <a:pPr algn="ctr"/>
            <a:r>
              <a:rPr kumimoji="1" lang="ja-JP" altLang="en-US" sz="1100" b="1">
                <a:solidFill>
                  <a:schemeClr val="bg1"/>
                </a:solidFill>
                <a:latin typeface="Yu Gothic" panose="020B0400000000000000" pitchFamily="34" charset="-128"/>
                <a:ea typeface="Yu Gothic" panose="020B0400000000000000" pitchFamily="34" charset="-128"/>
              </a:rPr>
              <a:t>経営</a:t>
            </a:r>
          </a:p>
        </p:txBody>
      </p:sp>
      <p:sp>
        <p:nvSpPr>
          <p:cNvPr id="10" name="テキスト ボックス 9">
            <a:extLst>
              <a:ext uri="{FF2B5EF4-FFF2-40B4-BE49-F238E27FC236}">
                <a16:creationId xmlns:a16="http://schemas.microsoft.com/office/drawing/2014/main" id="{AD182E6B-C8D5-294C-ABF8-EFA18FABE22B}"/>
              </a:ext>
            </a:extLst>
          </p:cNvPr>
          <p:cNvSpPr txBox="1"/>
          <p:nvPr/>
        </p:nvSpPr>
        <p:spPr>
          <a:xfrm>
            <a:off x="1090547" y="2001230"/>
            <a:ext cx="2113618" cy="338554"/>
          </a:xfrm>
          <a:prstGeom prst="rect">
            <a:avLst/>
          </a:prstGeom>
          <a:noFill/>
        </p:spPr>
        <p:txBody>
          <a:bodyPr wrap="square" rtlCol="0">
            <a:spAutoFit/>
          </a:bodyPr>
          <a:lstStyle/>
          <a:p>
            <a:pPr algn="ctr"/>
            <a:r>
              <a:rPr kumimoji="1" lang="ja-JP" altLang="en-US" sz="1600" b="1">
                <a:solidFill>
                  <a:schemeClr val="bg1"/>
                </a:solidFill>
                <a:latin typeface="Yu Gothic" panose="020B0400000000000000" pitchFamily="34" charset="-128"/>
                <a:ea typeface="Yu Gothic" panose="020B0400000000000000" pitchFamily="34" charset="-128"/>
              </a:rPr>
              <a:t>事業戦略</a:t>
            </a:r>
          </a:p>
        </p:txBody>
      </p:sp>
      <p:sp>
        <p:nvSpPr>
          <p:cNvPr id="17" name="正方形/長方形 16">
            <a:extLst>
              <a:ext uri="{FF2B5EF4-FFF2-40B4-BE49-F238E27FC236}">
                <a16:creationId xmlns:a16="http://schemas.microsoft.com/office/drawing/2014/main" id="{F9248495-B6D5-E442-B7A3-C8B28617DBF2}"/>
              </a:ext>
            </a:extLst>
          </p:cNvPr>
          <p:cNvSpPr/>
          <p:nvPr/>
        </p:nvSpPr>
        <p:spPr>
          <a:xfrm>
            <a:off x="681069" y="2964197"/>
            <a:ext cx="2927830" cy="78773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ja-JP" altLang="en-US" sz="1100" b="1">
              <a:solidFill>
                <a:srgbClr val="FF0066"/>
              </a:solidFill>
            </a:endParaRPr>
          </a:p>
        </p:txBody>
      </p:sp>
      <p:sp>
        <p:nvSpPr>
          <p:cNvPr id="15" name="正方形/長方形 14">
            <a:extLst>
              <a:ext uri="{FF2B5EF4-FFF2-40B4-BE49-F238E27FC236}">
                <a16:creationId xmlns:a16="http://schemas.microsoft.com/office/drawing/2014/main" id="{85228EA4-B256-FA4F-BCD7-2E5B7FAA8F9C}"/>
              </a:ext>
            </a:extLst>
          </p:cNvPr>
          <p:cNvSpPr/>
          <p:nvPr/>
        </p:nvSpPr>
        <p:spPr>
          <a:xfrm>
            <a:off x="1042810" y="2286599"/>
            <a:ext cx="2204348" cy="430887"/>
          </a:xfrm>
          <a:prstGeom prst="rect">
            <a:avLst/>
          </a:prstGeom>
        </p:spPr>
        <p:txBody>
          <a:bodyPr wrap="square">
            <a:spAutoFit/>
          </a:bodyPr>
          <a:lstStyle/>
          <a:p>
            <a:pPr algn="ctr"/>
            <a:r>
              <a:rPr lang="ja-JP" altLang="en-US" sz="1100">
                <a:solidFill>
                  <a:schemeClr val="bg1"/>
                </a:solidFill>
                <a:latin typeface="Segoe UI"/>
              </a:rPr>
              <a:t>事業の目的を達成するための</a:t>
            </a:r>
            <a:endParaRPr lang="en-US" altLang="ja-JP" sz="1100" dirty="0">
              <a:solidFill>
                <a:schemeClr val="bg1"/>
              </a:solidFill>
              <a:latin typeface="Segoe UI"/>
            </a:endParaRPr>
          </a:p>
          <a:p>
            <a:pPr algn="ctr"/>
            <a:r>
              <a:rPr lang="ja-JP" altLang="en-US" sz="1100">
                <a:solidFill>
                  <a:schemeClr val="bg1"/>
                </a:solidFill>
                <a:latin typeface="Segoe UI"/>
              </a:rPr>
              <a:t>最も上位に位置付けられる戦略</a:t>
            </a:r>
            <a:endParaRPr lang="ja-JP" altLang="en-US" sz="1100">
              <a:solidFill>
                <a:schemeClr val="bg1"/>
              </a:solidFill>
            </a:endParaRPr>
          </a:p>
        </p:txBody>
      </p:sp>
      <p:sp>
        <p:nvSpPr>
          <p:cNvPr id="40" name="正方形/長方形 39">
            <a:extLst>
              <a:ext uri="{FF2B5EF4-FFF2-40B4-BE49-F238E27FC236}">
                <a16:creationId xmlns:a16="http://schemas.microsoft.com/office/drawing/2014/main" id="{517BB5F7-3111-594E-9D90-CCD56AC41722}"/>
              </a:ext>
            </a:extLst>
          </p:cNvPr>
          <p:cNvSpPr/>
          <p:nvPr/>
        </p:nvSpPr>
        <p:spPr>
          <a:xfrm>
            <a:off x="3898495" y="1672791"/>
            <a:ext cx="492444" cy="276999"/>
          </a:xfrm>
          <a:prstGeom prst="rect">
            <a:avLst/>
          </a:prstGeom>
        </p:spPr>
        <p:txBody>
          <a:bodyPr wrap="none">
            <a:spAutoFit/>
          </a:bodyPr>
          <a:lstStyle/>
          <a:p>
            <a:pPr algn="ctr"/>
            <a:r>
              <a:rPr lang="ja-JP" altLang="en-US" sz="1200" b="1"/>
              <a:t>評点</a:t>
            </a:r>
          </a:p>
        </p:txBody>
      </p:sp>
      <p:sp>
        <p:nvSpPr>
          <p:cNvPr id="41" name="正方形/長方形 40">
            <a:extLst>
              <a:ext uri="{FF2B5EF4-FFF2-40B4-BE49-F238E27FC236}">
                <a16:creationId xmlns:a16="http://schemas.microsoft.com/office/drawing/2014/main" id="{05B7FDCF-3EBD-1D4A-9978-1164D750CC62}"/>
              </a:ext>
            </a:extLst>
          </p:cNvPr>
          <p:cNvSpPr/>
          <p:nvPr/>
        </p:nvSpPr>
        <p:spPr>
          <a:xfrm>
            <a:off x="3752358" y="1949790"/>
            <a:ext cx="784718" cy="7676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200" b="1" i="0" u="none" strike="noStrike" kern="1200" cap="none" spc="0" normalizeH="0" baseline="0" noProof="0">
              <a:ln>
                <a:noFill/>
              </a:ln>
              <a:solidFill>
                <a:schemeClr val="tx1">
                  <a:lumMod val="75000"/>
                  <a:lumOff val="25000"/>
                </a:schemeClr>
              </a:solidFill>
              <a:effectLst/>
              <a:uLnTx/>
              <a:uFillTx/>
              <a:latin typeface="Yu Gothic" panose="020F0502020204030204"/>
              <a:ea typeface="Yu Gothic" panose="020B0400000000000000" pitchFamily="50" charset="-128"/>
              <a:cs typeface="+mn-cs"/>
            </a:endParaRPr>
          </a:p>
        </p:txBody>
      </p:sp>
      <p:sp>
        <p:nvSpPr>
          <p:cNvPr id="5" name="角丸四角形 4">
            <a:extLst>
              <a:ext uri="{FF2B5EF4-FFF2-40B4-BE49-F238E27FC236}">
                <a16:creationId xmlns:a16="http://schemas.microsoft.com/office/drawing/2014/main" id="{77B1DF53-A2DE-4146-95F5-F833CAB65D4B}"/>
              </a:ext>
            </a:extLst>
          </p:cNvPr>
          <p:cNvSpPr/>
          <p:nvPr/>
        </p:nvSpPr>
        <p:spPr>
          <a:xfrm>
            <a:off x="4635714" y="1576488"/>
            <a:ext cx="2923086" cy="1168171"/>
          </a:xfrm>
          <a:prstGeom prst="roundRect">
            <a:avLst>
              <a:gd name="adj" fmla="val 6923"/>
            </a:avLst>
          </a:prstGeom>
          <a:solidFill>
            <a:srgbClr val="07D5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8" name="テキスト ボックス 7">
            <a:extLst>
              <a:ext uri="{FF2B5EF4-FFF2-40B4-BE49-F238E27FC236}">
                <a16:creationId xmlns:a16="http://schemas.microsoft.com/office/drawing/2014/main" id="{2317CFA7-4BD2-A84C-A749-F3BB84CE4500}"/>
              </a:ext>
            </a:extLst>
          </p:cNvPr>
          <p:cNvSpPr txBox="1"/>
          <p:nvPr/>
        </p:nvSpPr>
        <p:spPr>
          <a:xfrm>
            <a:off x="5040449" y="1684251"/>
            <a:ext cx="2113617" cy="261610"/>
          </a:xfrm>
          <a:prstGeom prst="rect">
            <a:avLst/>
          </a:prstGeom>
          <a:noFill/>
          <a:ln w="19050">
            <a:solidFill>
              <a:schemeClr val="bg1"/>
            </a:solidFill>
          </a:ln>
        </p:spPr>
        <p:txBody>
          <a:bodyPr wrap="square" rtlCol="0">
            <a:spAutoFit/>
          </a:bodyPr>
          <a:lstStyle/>
          <a:p>
            <a:pPr algn="ctr"/>
            <a:r>
              <a:rPr kumimoji="1" lang="ja-JP" altLang="en-US" sz="1100" b="1">
                <a:solidFill>
                  <a:schemeClr val="bg1"/>
                </a:solidFill>
                <a:latin typeface="Yu Gothic" panose="020B0400000000000000" pitchFamily="34" charset="-128"/>
                <a:ea typeface="Yu Gothic" panose="020B0400000000000000" pitchFamily="34" charset="-128"/>
              </a:rPr>
              <a:t>組織</a:t>
            </a:r>
          </a:p>
        </p:txBody>
      </p:sp>
      <p:sp>
        <p:nvSpPr>
          <p:cNvPr id="11" name="テキスト ボックス 10">
            <a:extLst>
              <a:ext uri="{FF2B5EF4-FFF2-40B4-BE49-F238E27FC236}">
                <a16:creationId xmlns:a16="http://schemas.microsoft.com/office/drawing/2014/main" id="{72ADBE8F-AE7D-B041-8505-D8999DD586C3}"/>
              </a:ext>
            </a:extLst>
          </p:cNvPr>
          <p:cNvSpPr txBox="1"/>
          <p:nvPr/>
        </p:nvSpPr>
        <p:spPr>
          <a:xfrm>
            <a:off x="5040449" y="2001230"/>
            <a:ext cx="2113617" cy="338554"/>
          </a:xfrm>
          <a:prstGeom prst="rect">
            <a:avLst/>
          </a:prstGeom>
          <a:noFill/>
        </p:spPr>
        <p:txBody>
          <a:bodyPr wrap="square" rtlCol="0">
            <a:spAutoFit/>
          </a:bodyPr>
          <a:lstStyle/>
          <a:p>
            <a:pPr algn="ctr"/>
            <a:r>
              <a:rPr kumimoji="1" lang="ja-JP" altLang="en-US" sz="1600" b="1">
                <a:solidFill>
                  <a:schemeClr val="bg1"/>
                </a:solidFill>
                <a:latin typeface="Yu Gothic" panose="020B0400000000000000" pitchFamily="34" charset="-128"/>
                <a:ea typeface="Yu Gothic" panose="020B0400000000000000" pitchFamily="34" charset="-128"/>
              </a:rPr>
              <a:t>組織戦略</a:t>
            </a:r>
          </a:p>
        </p:txBody>
      </p:sp>
      <p:sp>
        <p:nvSpPr>
          <p:cNvPr id="35" name="正方形/長方形 34">
            <a:extLst>
              <a:ext uri="{FF2B5EF4-FFF2-40B4-BE49-F238E27FC236}">
                <a16:creationId xmlns:a16="http://schemas.microsoft.com/office/drawing/2014/main" id="{F729507A-80CC-ED44-8BBA-12A5624583C5}"/>
              </a:ext>
            </a:extLst>
          </p:cNvPr>
          <p:cNvSpPr/>
          <p:nvPr/>
        </p:nvSpPr>
        <p:spPr>
          <a:xfrm>
            <a:off x="4564731" y="2286599"/>
            <a:ext cx="3117675" cy="430887"/>
          </a:xfrm>
          <a:prstGeom prst="rect">
            <a:avLst/>
          </a:prstGeom>
        </p:spPr>
        <p:txBody>
          <a:bodyPr wrap="square">
            <a:spAutoFit/>
          </a:bodyPr>
          <a:lstStyle/>
          <a:p>
            <a:pPr algn="ctr"/>
            <a:r>
              <a:rPr lang="ja-JP" altLang="en-US" sz="1100">
                <a:solidFill>
                  <a:schemeClr val="bg1"/>
                </a:solidFill>
                <a:latin typeface="Segoe UI"/>
              </a:rPr>
              <a:t>組織の構造・機能に関する戦略</a:t>
            </a:r>
            <a:endParaRPr lang="en-US" altLang="ja-JP" sz="1100" dirty="0">
              <a:solidFill>
                <a:schemeClr val="bg1"/>
              </a:solidFill>
              <a:latin typeface="Segoe UI"/>
            </a:endParaRPr>
          </a:p>
          <a:p>
            <a:pPr algn="ctr"/>
            <a:r>
              <a:rPr lang="en" altLang="ja-JP" sz="1100" dirty="0">
                <a:solidFill>
                  <a:schemeClr val="bg1"/>
                </a:solidFill>
                <a:latin typeface="Segoe UI"/>
              </a:rPr>
              <a:t>ex.</a:t>
            </a:r>
            <a:r>
              <a:rPr lang="ja-JP" altLang="en-US" sz="1100">
                <a:solidFill>
                  <a:schemeClr val="bg1"/>
                </a:solidFill>
                <a:latin typeface="Segoe UI"/>
              </a:rPr>
              <a:t>組織構造、組織規約、組織風土など</a:t>
            </a:r>
            <a:endParaRPr lang="ja-JP" altLang="en-US" sz="1100">
              <a:solidFill>
                <a:schemeClr val="bg1"/>
              </a:solidFill>
            </a:endParaRPr>
          </a:p>
        </p:txBody>
      </p:sp>
      <p:sp>
        <p:nvSpPr>
          <p:cNvPr id="6" name="角丸四角形 5">
            <a:extLst>
              <a:ext uri="{FF2B5EF4-FFF2-40B4-BE49-F238E27FC236}">
                <a16:creationId xmlns:a16="http://schemas.microsoft.com/office/drawing/2014/main" id="{D73C881D-2CAC-AE44-AF19-F1C09BB1AF37}"/>
              </a:ext>
            </a:extLst>
          </p:cNvPr>
          <p:cNvSpPr/>
          <p:nvPr/>
        </p:nvSpPr>
        <p:spPr>
          <a:xfrm>
            <a:off x="8652550" y="1576488"/>
            <a:ext cx="2923086" cy="1168171"/>
          </a:xfrm>
          <a:prstGeom prst="roundRect">
            <a:avLst>
              <a:gd name="adj" fmla="val 6923"/>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p>
        </p:txBody>
      </p:sp>
      <p:sp>
        <p:nvSpPr>
          <p:cNvPr id="9" name="テキスト ボックス 8">
            <a:extLst>
              <a:ext uri="{FF2B5EF4-FFF2-40B4-BE49-F238E27FC236}">
                <a16:creationId xmlns:a16="http://schemas.microsoft.com/office/drawing/2014/main" id="{27A1CDF0-CA1B-B545-9FE2-E6E9F2E8B33F}"/>
              </a:ext>
            </a:extLst>
          </p:cNvPr>
          <p:cNvSpPr txBox="1"/>
          <p:nvPr/>
        </p:nvSpPr>
        <p:spPr>
          <a:xfrm>
            <a:off x="9057284" y="1684251"/>
            <a:ext cx="2113617" cy="261610"/>
          </a:xfrm>
          <a:prstGeom prst="rect">
            <a:avLst/>
          </a:prstGeom>
          <a:noFill/>
          <a:ln w="19050">
            <a:solidFill>
              <a:schemeClr val="bg1"/>
            </a:solidFill>
          </a:ln>
        </p:spPr>
        <p:txBody>
          <a:bodyPr wrap="square" rtlCol="0">
            <a:spAutoFit/>
          </a:bodyPr>
          <a:lstStyle/>
          <a:p>
            <a:pPr algn="ctr"/>
            <a:r>
              <a:rPr kumimoji="1" lang="ja-JP" altLang="en-US" sz="1100" b="1">
                <a:solidFill>
                  <a:schemeClr val="bg1"/>
                </a:solidFill>
                <a:latin typeface="Yu Gothic" panose="020B0400000000000000" pitchFamily="34" charset="-128"/>
                <a:ea typeface="Yu Gothic" panose="020B0400000000000000" pitchFamily="34" charset="-128"/>
              </a:rPr>
              <a:t>人事</a:t>
            </a:r>
          </a:p>
        </p:txBody>
      </p:sp>
      <p:sp>
        <p:nvSpPr>
          <p:cNvPr id="12" name="テキスト ボックス 11">
            <a:extLst>
              <a:ext uri="{FF2B5EF4-FFF2-40B4-BE49-F238E27FC236}">
                <a16:creationId xmlns:a16="http://schemas.microsoft.com/office/drawing/2014/main" id="{16F67106-3487-0649-90A0-933F9BAD573E}"/>
              </a:ext>
            </a:extLst>
          </p:cNvPr>
          <p:cNvSpPr txBox="1"/>
          <p:nvPr/>
        </p:nvSpPr>
        <p:spPr>
          <a:xfrm>
            <a:off x="9057284" y="2001230"/>
            <a:ext cx="2113617" cy="338554"/>
          </a:xfrm>
          <a:prstGeom prst="rect">
            <a:avLst/>
          </a:prstGeom>
          <a:noFill/>
        </p:spPr>
        <p:txBody>
          <a:bodyPr wrap="square" rtlCol="0">
            <a:spAutoFit/>
          </a:bodyPr>
          <a:lstStyle/>
          <a:p>
            <a:pPr algn="ctr"/>
            <a:r>
              <a:rPr lang="ja-JP" altLang="en-US" sz="1600" b="1">
                <a:solidFill>
                  <a:schemeClr val="bg1"/>
                </a:solidFill>
                <a:latin typeface="Yu Gothic" panose="020B0400000000000000" pitchFamily="34" charset="-128"/>
                <a:ea typeface="Yu Gothic" panose="020B0400000000000000" pitchFamily="34" charset="-128"/>
              </a:rPr>
              <a:t>人材戦略</a:t>
            </a:r>
            <a:endParaRPr kumimoji="1" lang="ja-JP" altLang="en-US" sz="1600" b="1">
              <a:solidFill>
                <a:schemeClr val="bg1"/>
              </a:solidFill>
              <a:latin typeface="Yu Gothic" panose="020B0400000000000000" pitchFamily="34" charset="-128"/>
              <a:ea typeface="Yu Gothic" panose="020B0400000000000000" pitchFamily="34" charset="-128"/>
            </a:endParaRPr>
          </a:p>
        </p:txBody>
      </p:sp>
      <p:sp>
        <p:nvSpPr>
          <p:cNvPr id="18" name="正方形/長方形 17">
            <a:extLst>
              <a:ext uri="{FF2B5EF4-FFF2-40B4-BE49-F238E27FC236}">
                <a16:creationId xmlns:a16="http://schemas.microsoft.com/office/drawing/2014/main" id="{8D10AF55-1FE7-E44D-97C9-9A7202CAC47C}"/>
              </a:ext>
            </a:extLst>
          </p:cNvPr>
          <p:cNvSpPr/>
          <p:nvPr/>
        </p:nvSpPr>
        <p:spPr>
          <a:xfrm>
            <a:off x="4630971" y="2964197"/>
            <a:ext cx="2927829" cy="78773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endParaRPr kumimoji="1" lang="ja-JP" altLang="en-US" sz="1100" b="1" i="0" u="none" strike="noStrike" kern="1200" cap="none" spc="0" normalizeH="0" baseline="0" noProof="0">
              <a:ln>
                <a:noFill/>
              </a:ln>
              <a:solidFill>
                <a:srgbClr val="FF0066"/>
              </a:solidFill>
              <a:effectLst/>
              <a:uLnTx/>
              <a:uFillTx/>
              <a:latin typeface="Yu Gothic" panose="020F0502020204030204"/>
              <a:ea typeface="Yu Gothic" panose="020B0400000000000000" pitchFamily="50" charset="-128"/>
            </a:endParaRPr>
          </a:p>
        </p:txBody>
      </p:sp>
      <p:sp>
        <p:nvSpPr>
          <p:cNvPr id="19" name="正方形/長方形 18">
            <a:extLst>
              <a:ext uri="{FF2B5EF4-FFF2-40B4-BE49-F238E27FC236}">
                <a16:creationId xmlns:a16="http://schemas.microsoft.com/office/drawing/2014/main" id="{D6ED438F-230E-174C-B354-D459971CF786}"/>
              </a:ext>
            </a:extLst>
          </p:cNvPr>
          <p:cNvSpPr/>
          <p:nvPr/>
        </p:nvSpPr>
        <p:spPr>
          <a:xfrm>
            <a:off x="8647806" y="2964197"/>
            <a:ext cx="2927829" cy="78773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endParaRPr kumimoji="1" lang="ja-JP" altLang="en-US" sz="1100" b="1" i="0" u="none" strike="noStrike" kern="1200" cap="none" spc="0" normalizeH="0" baseline="0" noProof="0">
              <a:ln>
                <a:noFill/>
              </a:ln>
              <a:solidFill>
                <a:srgbClr val="FF0066"/>
              </a:solidFill>
              <a:effectLst/>
              <a:uLnTx/>
              <a:uFillTx/>
              <a:latin typeface="Yu Gothic" panose="020F0502020204030204"/>
              <a:ea typeface="Yu Gothic" panose="020B0400000000000000" pitchFamily="50" charset="-128"/>
            </a:endParaRPr>
          </a:p>
        </p:txBody>
      </p:sp>
      <p:sp>
        <p:nvSpPr>
          <p:cNvPr id="37" name="正方形/長方形 36">
            <a:extLst>
              <a:ext uri="{FF2B5EF4-FFF2-40B4-BE49-F238E27FC236}">
                <a16:creationId xmlns:a16="http://schemas.microsoft.com/office/drawing/2014/main" id="{3E8E7469-BFE1-F44A-A543-41F85A0A6B59}"/>
              </a:ext>
            </a:extLst>
          </p:cNvPr>
          <p:cNvSpPr/>
          <p:nvPr/>
        </p:nvSpPr>
        <p:spPr>
          <a:xfrm>
            <a:off x="3933048" y="5137393"/>
            <a:ext cx="492443" cy="408833"/>
          </a:xfrm>
          <a:prstGeom prst="rect">
            <a:avLst/>
          </a:prstGeom>
        </p:spPr>
        <p:txBody>
          <a:bodyPr wrap="none">
            <a:spAutoFit/>
          </a:bodyPr>
          <a:lstStyle/>
          <a:p>
            <a:pPr algn="ctr"/>
            <a:r>
              <a:rPr lang="ja-JP" altLang="en-US" sz="1200" b="1">
                <a:solidFill>
                  <a:sysClr val="windowText" lastClr="000000"/>
                </a:solidFill>
              </a:rPr>
              <a:t>現状</a:t>
            </a:r>
            <a:endParaRPr lang="en-US" altLang="ja-JP" sz="1200" b="1" dirty="0">
              <a:solidFill>
                <a:sysClr val="windowText" lastClr="000000"/>
              </a:solidFill>
            </a:endParaRPr>
          </a:p>
          <a:p>
            <a:pPr algn="ctr"/>
            <a:r>
              <a:rPr lang="ja-JP" altLang="en-US" sz="1200" b="1">
                <a:solidFill>
                  <a:sysClr val="windowText" lastClr="000000"/>
                </a:solidFill>
              </a:rPr>
              <a:t>課題</a:t>
            </a:r>
          </a:p>
        </p:txBody>
      </p:sp>
      <p:sp>
        <p:nvSpPr>
          <p:cNvPr id="36" name="正方形/長方形 35">
            <a:extLst>
              <a:ext uri="{FF2B5EF4-FFF2-40B4-BE49-F238E27FC236}">
                <a16:creationId xmlns:a16="http://schemas.microsoft.com/office/drawing/2014/main" id="{D2F6C82F-DDF7-0944-9DCB-02C01998F9A5}"/>
              </a:ext>
            </a:extLst>
          </p:cNvPr>
          <p:cNvSpPr/>
          <p:nvPr/>
        </p:nvSpPr>
        <p:spPr>
          <a:xfrm>
            <a:off x="4630971" y="4947941"/>
            <a:ext cx="2927829" cy="78773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endParaRPr lang="en-US" altLang="ja-JP" sz="1100" b="1" dirty="0">
              <a:solidFill>
                <a:srgbClr val="FF0066"/>
              </a:solidFill>
              <a:latin typeface="Yu Gothic" panose="020F0502020204030204"/>
              <a:ea typeface="Yu Gothic" panose="020B0400000000000000" pitchFamily="50" charset="-128"/>
            </a:endParaRPr>
          </a:p>
        </p:txBody>
      </p:sp>
      <p:sp>
        <p:nvSpPr>
          <p:cNvPr id="39" name="正方形/長方形 38">
            <a:extLst>
              <a:ext uri="{FF2B5EF4-FFF2-40B4-BE49-F238E27FC236}">
                <a16:creationId xmlns:a16="http://schemas.microsoft.com/office/drawing/2014/main" id="{B7E6973A-81F3-FD4A-860E-D8A3457B2830}"/>
              </a:ext>
            </a:extLst>
          </p:cNvPr>
          <p:cNvSpPr/>
          <p:nvPr/>
        </p:nvSpPr>
        <p:spPr>
          <a:xfrm>
            <a:off x="8647805" y="4947941"/>
            <a:ext cx="2927829" cy="78773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endParaRPr lang="en-US" altLang="ja-JP" sz="1100" b="1" dirty="0">
              <a:solidFill>
                <a:srgbClr val="FF0066"/>
              </a:solidFill>
              <a:latin typeface="Yu Gothic" panose="020F0502020204030204"/>
              <a:ea typeface="Yu Gothic" panose="020B0400000000000000" pitchFamily="50" charset="-128"/>
            </a:endParaRPr>
          </a:p>
        </p:txBody>
      </p:sp>
      <p:sp>
        <p:nvSpPr>
          <p:cNvPr id="38" name="正方形/長方形 37">
            <a:extLst>
              <a:ext uri="{FF2B5EF4-FFF2-40B4-BE49-F238E27FC236}">
                <a16:creationId xmlns:a16="http://schemas.microsoft.com/office/drawing/2014/main" id="{22FED55E-EFC1-9E48-9122-9BF384727333}"/>
              </a:ext>
            </a:extLst>
          </p:cNvPr>
          <p:cNvSpPr/>
          <p:nvPr/>
        </p:nvSpPr>
        <p:spPr>
          <a:xfrm>
            <a:off x="8552881" y="2286599"/>
            <a:ext cx="3117675" cy="430887"/>
          </a:xfrm>
          <a:prstGeom prst="rect">
            <a:avLst/>
          </a:prstGeom>
        </p:spPr>
        <p:txBody>
          <a:bodyPr wrap="square">
            <a:spAutoFit/>
          </a:bodyPr>
          <a:lstStyle/>
          <a:p>
            <a:pPr algn="ctr"/>
            <a:r>
              <a:rPr lang="ja-JP" altLang="en-US" sz="1100">
                <a:solidFill>
                  <a:schemeClr val="bg1"/>
                </a:solidFill>
                <a:latin typeface="Segoe UI"/>
              </a:rPr>
              <a:t>人材を活かし、生産性を高めていくための戦略</a:t>
            </a:r>
            <a:endParaRPr lang="en-US" altLang="ja-JP" sz="1100" dirty="0">
              <a:solidFill>
                <a:schemeClr val="bg1"/>
              </a:solidFill>
              <a:latin typeface="Segoe UI"/>
            </a:endParaRPr>
          </a:p>
          <a:p>
            <a:pPr algn="ctr"/>
            <a:r>
              <a:rPr lang="en-US" altLang="ja-JP" sz="1100" dirty="0">
                <a:solidFill>
                  <a:schemeClr val="bg1"/>
                </a:solidFill>
                <a:latin typeface="Segoe UI"/>
              </a:rPr>
              <a:t>ex.</a:t>
            </a:r>
            <a:r>
              <a:rPr lang="ja-JP" altLang="en-US" sz="1100">
                <a:solidFill>
                  <a:schemeClr val="bg1"/>
                </a:solidFill>
                <a:latin typeface="Segoe UI"/>
              </a:rPr>
              <a:t>採用、配置、スキル、</a:t>
            </a:r>
            <a:r>
              <a:rPr lang="ja-JP" altLang="en-US" sz="1050">
                <a:solidFill>
                  <a:schemeClr val="bg1"/>
                </a:solidFill>
                <a:latin typeface="Segoe UI"/>
              </a:rPr>
              <a:t>エンゲージメントなど</a:t>
            </a:r>
            <a:endParaRPr lang="ja-JP" altLang="en-US" sz="1100">
              <a:solidFill>
                <a:schemeClr val="bg1"/>
              </a:solidFill>
            </a:endParaRPr>
          </a:p>
        </p:txBody>
      </p:sp>
      <p:cxnSp>
        <p:nvCxnSpPr>
          <p:cNvPr id="55" name="直線コネクタ 54">
            <a:extLst>
              <a:ext uri="{FF2B5EF4-FFF2-40B4-BE49-F238E27FC236}">
                <a16:creationId xmlns:a16="http://schemas.microsoft.com/office/drawing/2014/main" id="{4563C890-1C11-C947-BB48-D17D59093996}"/>
              </a:ext>
            </a:extLst>
          </p:cNvPr>
          <p:cNvCxnSpPr>
            <a:cxnSpLocks/>
            <a:stCxn id="26" idx="0"/>
          </p:cNvCxnSpPr>
          <p:nvPr/>
        </p:nvCxnSpPr>
        <p:spPr>
          <a:xfrm flipV="1">
            <a:off x="4144717" y="2717487"/>
            <a:ext cx="0" cy="4564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正方形/長方形 30">
            <a:extLst>
              <a:ext uri="{FF2B5EF4-FFF2-40B4-BE49-F238E27FC236}">
                <a16:creationId xmlns:a16="http://schemas.microsoft.com/office/drawing/2014/main" id="{6DC83A4C-84E3-5640-B47E-766B0BBA5FB7}"/>
              </a:ext>
            </a:extLst>
          </p:cNvPr>
          <p:cNvSpPr/>
          <p:nvPr/>
        </p:nvSpPr>
        <p:spPr>
          <a:xfrm>
            <a:off x="3933046" y="4227286"/>
            <a:ext cx="492444" cy="245300"/>
          </a:xfrm>
          <a:prstGeom prst="rect">
            <a:avLst/>
          </a:prstGeom>
        </p:spPr>
        <p:txBody>
          <a:bodyPr wrap="none">
            <a:spAutoFit/>
          </a:bodyPr>
          <a:lstStyle/>
          <a:p>
            <a:pPr algn="ctr"/>
            <a:r>
              <a:rPr lang="ja-JP" altLang="en-US" sz="1200" b="1">
                <a:solidFill>
                  <a:sysClr val="windowText" lastClr="000000"/>
                </a:solidFill>
              </a:rPr>
              <a:t>評点</a:t>
            </a:r>
          </a:p>
        </p:txBody>
      </p:sp>
      <p:sp>
        <p:nvSpPr>
          <p:cNvPr id="29" name="正方形/長方形 28">
            <a:extLst>
              <a:ext uri="{FF2B5EF4-FFF2-40B4-BE49-F238E27FC236}">
                <a16:creationId xmlns:a16="http://schemas.microsoft.com/office/drawing/2014/main" id="{8A415897-5C93-3D4D-A98C-AB18E688F6D6}"/>
              </a:ext>
            </a:extLst>
          </p:cNvPr>
          <p:cNvSpPr/>
          <p:nvPr/>
        </p:nvSpPr>
        <p:spPr>
          <a:xfrm>
            <a:off x="4630971" y="3956069"/>
            <a:ext cx="2927829" cy="78773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endParaRPr kumimoji="1" lang="ja-JP" altLang="en-US" sz="1100" b="1" i="0" u="none" strike="noStrike" kern="1200" cap="none" spc="0" normalizeH="0" baseline="0" noProof="0">
              <a:ln>
                <a:noFill/>
              </a:ln>
              <a:solidFill>
                <a:srgbClr val="FF0066"/>
              </a:solidFill>
              <a:effectLst/>
              <a:uLnTx/>
              <a:uFillTx/>
              <a:latin typeface="Yu Gothic" panose="020F0502020204030204"/>
              <a:ea typeface="Yu Gothic" panose="020B0400000000000000" pitchFamily="50" charset="-128"/>
              <a:cs typeface="+mn-cs"/>
            </a:endParaRPr>
          </a:p>
        </p:txBody>
      </p:sp>
      <p:sp>
        <p:nvSpPr>
          <p:cNvPr id="33" name="正方形/長方形 32">
            <a:extLst>
              <a:ext uri="{FF2B5EF4-FFF2-40B4-BE49-F238E27FC236}">
                <a16:creationId xmlns:a16="http://schemas.microsoft.com/office/drawing/2014/main" id="{856FBA88-E384-C84E-9C0D-460C9D3A8105}"/>
              </a:ext>
            </a:extLst>
          </p:cNvPr>
          <p:cNvSpPr/>
          <p:nvPr/>
        </p:nvSpPr>
        <p:spPr>
          <a:xfrm>
            <a:off x="8647805" y="3956069"/>
            <a:ext cx="2927829" cy="78773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endParaRPr lang="ja-JP" altLang="en-US" sz="1100" b="1">
              <a:solidFill>
                <a:srgbClr val="FF0066"/>
              </a:solidFill>
              <a:latin typeface="Yu Gothic" panose="020F0502020204030204"/>
              <a:ea typeface="Yu Gothic" panose="020B0400000000000000" pitchFamily="50" charset="-128"/>
            </a:endParaRPr>
          </a:p>
        </p:txBody>
      </p:sp>
      <p:sp>
        <p:nvSpPr>
          <p:cNvPr id="59" name="正方形/長方形 58">
            <a:extLst>
              <a:ext uri="{FF2B5EF4-FFF2-40B4-BE49-F238E27FC236}">
                <a16:creationId xmlns:a16="http://schemas.microsoft.com/office/drawing/2014/main" id="{5A5E95D1-459B-3E4E-B5BA-AAC258E61153}"/>
              </a:ext>
            </a:extLst>
          </p:cNvPr>
          <p:cNvSpPr/>
          <p:nvPr/>
        </p:nvSpPr>
        <p:spPr>
          <a:xfrm>
            <a:off x="7866230" y="1666826"/>
            <a:ext cx="492444" cy="276999"/>
          </a:xfrm>
          <a:prstGeom prst="rect">
            <a:avLst/>
          </a:prstGeom>
        </p:spPr>
        <p:txBody>
          <a:bodyPr wrap="none">
            <a:spAutoFit/>
          </a:bodyPr>
          <a:lstStyle/>
          <a:p>
            <a:pPr algn="ctr"/>
            <a:r>
              <a:rPr lang="ja-JP" altLang="en-US" sz="1200" b="1"/>
              <a:t>評点</a:t>
            </a:r>
          </a:p>
        </p:txBody>
      </p:sp>
      <p:sp>
        <p:nvSpPr>
          <p:cNvPr id="60" name="正方形/長方形 59">
            <a:extLst>
              <a:ext uri="{FF2B5EF4-FFF2-40B4-BE49-F238E27FC236}">
                <a16:creationId xmlns:a16="http://schemas.microsoft.com/office/drawing/2014/main" id="{62ED9482-EBB0-8345-9C5E-D478C2D78C84}"/>
              </a:ext>
            </a:extLst>
          </p:cNvPr>
          <p:cNvSpPr/>
          <p:nvPr/>
        </p:nvSpPr>
        <p:spPr>
          <a:xfrm>
            <a:off x="7720093" y="1943825"/>
            <a:ext cx="784718" cy="7676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3200" b="1" i="0" u="none" strike="noStrike" kern="1200" cap="none" spc="0" normalizeH="0" baseline="0" noProof="0">
              <a:ln>
                <a:noFill/>
              </a:ln>
              <a:solidFill>
                <a:schemeClr val="tx1">
                  <a:lumMod val="75000"/>
                  <a:lumOff val="25000"/>
                </a:schemeClr>
              </a:solidFill>
              <a:effectLst/>
              <a:uLnTx/>
              <a:uFillTx/>
              <a:latin typeface="Yu Gothic" panose="020F0502020204030204"/>
              <a:ea typeface="Yu Gothic" panose="020B0400000000000000" pitchFamily="50" charset="-128"/>
              <a:cs typeface="+mn-cs"/>
            </a:endParaRPr>
          </a:p>
        </p:txBody>
      </p:sp>
      <p:cxnSp>
        <p:nvCxnSpPr>
          <p:cNvPr id="62" name="直線コネクタ 61">
            <a:extLst>
              <a:ext uri="{FF2B5EF4-FFF2-40B4-BE49-F238E27FC236}">
                <a16:creationId xmlns:a16="http://schemas.microsoft.com/office/drawing/2014/main" id="{CFC7C024-437D-A948-A60A-3CD95481E141}"/>
              </a:ext>
            </a:extLst>
          </p:cNvPr>
          <p:cNvCxnSpPr>
            <a:cxnSpLocks/>
          </p:cNvCxnSpPr>
          <p:nvPr/>
        </p:nvCxnSpPr>
        <p:spPr>
          <a:xfrm flipV="1">
            <a:off x="8112452" y="2711522"/>
            <a:ext cx="0" cy="45643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テキスト ボックス 66">
            <a:extLst>
              <a:ext uri="{FF2B5EF4-FFF2-40B4-BE49-F238E27FC236}">
                <a16:creationId xmlns:a16="http://schemas.microsoft.com/office/drawing/2014/main" id="{EFDEC676-4940-754D-AB3A-1F5E0D87712D}"/>
              </a:ext>
            </a:extLst>
          </p:cNvPr>
          <p:cNvSpPr txBox="1"/>
          <p:nvPr/>
        </p:nvSpPr>
        <p:spPr>
          <a:xfrm>
            <a:off x="8609726" y="2712325"/>
            <a:ext cx="3185487" cy="230832"/>
          </a:xfrm>
          <a:prstGeom prst="rect">
            <a:avLst/>
          </a:prstGeom>
          <a:noFill/>
        </p:spPr>
        <p:txBody>
          <a:bodyPr wrap="none" rtlCol="0">
            <a:spAutoFit/>
          </a:bodyPr>
          <a:lstStyle/>
          <a:p>
            <a:r>
              <a:rPr kumimoji="1" lang="en-US" altLang="ja-JP" sz="900" b="1" dirty="0">
                <a:solidFill>
                  <a:srgbClr val="FF7E79"/>
                </a:solidFill>
              </a:rPr>
              <a:t>※</a:t>
            </a:r>
            <a:r>
              <a:rPr lang="ja-JP" altLang="en-US" sz="900" b="1">
                <a:solidFill>
                  <a:srgbClr val="FF7E79"/>
                </a:solidFill>
              </a:rPr>
              <a:t>キャリア</a:t>
            </a:r>
            <a:r>
              <a:rPr kumimoji="1" lang="ja-JP" altLang="en-US" sz="900" b="1">
                <a:solidFill>
                  <a:srgbClr val="FF7E79"/>
                </a:solidFill>
              </a:rPr>
              <a:t>オーナーシップに関する取り組みは人材戦略へ</a:t>
            </a:r>
          </a:p>
        </p:txBody>
      </p:sp>
      <p:sp>
        <p:nvSpPr>
          <p:cNvPr id="45" name="角丸四角形 44">
            <a:extLst>
              <a:ext uri="{FF2B5EF4-FFF2-40B4-BE49-F238E27FC236}">
                <a16:creationId xmlns:a16="http://schemas.microsoft.com/office/drawing/2014/main" id="{DB10EB2A-C821-2D43-B7A8-95EFF99D8150}"/>
              </a:ext>
            </a:extLst>
          </p:cNvPr>
          <p:cNvSpPr/>
          <p:nvPr/>
        </p:nvSpPr>
        <p:spPr>
          <a:xfrm>
            <a:off x="2509703" y="186517"/>
            <a:ext cx="7172592" cy="374571"/>
          </a:xfrm>
          <a:prstGeom prst="roundRect">
            <a:avLst/>
          </a:prstGeom>
          <a:solidFill>
            <a:schemeClr val="tx1">
              <a:lumMod val="50000"/>
              <a:lumOff val="50000"/>
            </a:schemeClr>
          </a:solidFill>
          <a:ln w="19050">
            <a:noFill/>
          </a:ln>
        </p:spPr>
        <p:txBody>
          <a:bodyPr wrap="square" rtlCol="0" anchor="ctr">
            <a:spAutoFit/>
          </a:bodyPr>
          <a:lstStyle/>
          <a:p>
            <a:pPr algn="ctr"/>
            <a:r>
              <a:rPr lang="ja-JP" altLang="en-US" sz="1600" b="1" dirty="0">
                <a:solidFill>
                  <a:schemeClr val="bg1"/>
                </a:solidFill>
                <a:latin typeface="Yu Gothic" panose="020B0400000000000000" pitchFamily="34" charset="-128"/>
                <a:ea typeface="Yu Gothic" panose="020B0400000000000000" pitchFamily="34" charset="-128"/>
              </a:rPr>
              <a:t>事業の変化と人事活動を同期するための棚卸しシート</a:t>
            </a:r>
          </a:p>
        </p:txBody>
      </p:sp>
      <p:sp>
        <p:nvSpPr>
          <p:cNvPr id="46" name="正方形/長方形 45">
            <a:extLst>
              <a:ext uri="{FF2B5EF4-FFF2-40B4-BE49-F238E27FC236}">
                <a16:creationId xmlns:a16="http://schemas.microsoft.com/office/drawing/2014/main" id="{6A05E397-6AC3-C04E-9E13-CD87612FA66B}"/>
              </a:ext>
            </a:extLst>
          </p:cNvPr>
          <p:cNvSpPr/>
          <p:nvPr/>
        </p:nvSpPr>
        <p:spPr>
          <a:xfrm>
            <a:off x="0" y="0"/>
            <a:ext cx="1042810" cy="104281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rPr>
              <a:t>ワーク用</a:t>
            </a:r>
          </a:p>
        </p:txBody>
      </p:sp>
      <p:pic>
        <p:nvPicPr>
          <p:cNvPr id="42" name="図 41">
            <a:extLst>
              <a:ext uri="{FF2B5EF4-FFF2-40B4-BE49-F238E27FC236}">
                <a16:creationId xmlns:a16="http://schemas.microsoft.com/office/drawing/2014/main" id="{B067D294-E7E1-4F44-ACF9-7B51A4462BA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065563" y="6503494"/>
            <a:ext cx="1059138" cy="294392"/>
          </a:xfrm>
          <a:prstGeom prst="rect">
            <a:avLst/>
          </a:prstGeom>
          <a:noFill/>
          <a:ln>
            <a:noFill/>
          </a:ln>
        </p:spPr>
      </p:pic>
    </p:spTree>
    <p:extLst>
      <p:ext uri="{BB962C8B-B14F-4D97-AF65-F5344CB8AC3E}">
        <p14:creationId xmlns:p14="http://schemas.microsoft.com/office/powerpoint/2010/main" val="3945456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a:extLst>
              <a:ext uri="{FF2B5EF4-FFF2-40B4-BE49-F238E27FC236}">
                <a16:creationId xmlns:a16="http://schemas.microsoft.com/office/drawing/2014/main" id="{941FD9FD-CDAB-4AA1-8E12-7DBD4DA03D22}"/>
              </a:ext>
            </a:extLst>
          </p:cNvPr>
          <p:cNvPicPr>
            <a:picLocks noChangeAspect="1"/>
          </p:cNvPicPr>
          <p:nvPr/>
        </p:nvPicPr>
        <p:blipFill>
          <a:blip r:embed="rId2"/>
          <a:stretch>
            <a:fillRect/>
          </a:stretch>
        </p:blipFill>
        <p:spPr>
          <a:xfrm>
            <a:off x="935288" y="787183"/>
            <a:ext cx="10321423" cy="5919729"/>
          </a:xfrm>
          <a:prstGeom prst="rect">
            <a:avLst/>
          </a:prstGeom>
        </p:spPr>
      </p:pic>
      <p:sp>
        <p:nvSpPr>
          <p:cNvPr id="12" name="角丸四角形 51">
            <a:extLst>
              <a:ext uri="{FF2B5EF4-FFF2-40B4-BE49-F238E27FC236}">
                <a16:creationId xmlns:a16="http://schemas.microsoft.com/office/drawing/2014/main" id="{DD18E00B-2291-422C-B744-0886E04EF730}"/>
              </a:ext>
            </a:extLst>
          </p:cNvPr>
          <p:cNvSpPr/>
          <p:nvPr/>
        </p:nvSpPr>
        <p:spPr>
          <a:xfrm>
            <a:off x="2509703" y="186517"/>
            <a:ext cx="7172592" cy="374571"/>
          </a:xfrm>
          <a:prstGeom prst="roundRect">
            <a:avLst/>
          </a:prstGeom>
          <a:solidFill>
            <a:schemeClr val="tx1">
              <a:lumMod val="50000"/>
              <a:lumOff val="50000"/>
            </a:schemeClr>
          </a:solidFill>
          <a:ln w="19050">
            <a:noFill/>
          </a:ln>
        </p:spPr>
        <p:txBody>
          <a:bodyPr wrap="square" rtlCol="0" anchor="ctr">
            <a:spAutoFit/>
          </a:bodyPr>
          <a:lstStyle/>
          <a:p>
            <a:pPr algn="ctr"/>
            <a:r>
              <a:rPr lang="ja-JP" altLang="en-US" sz="1600" b="1" dirty="0">
                <a:solidFill>
                  <a:schemeClr val="bg1"/>
                </a:solidFill>
                <a:latin typeface="Yu Gothic" panose="020B0400000000000000" pitchFamily="34" charset="-128"/>
                <a:ea typeface="Yu Gothic" panose="020B0400000000000000" pitchFamily="34" charset="-128"/>
              </a:rPr>
              <a:t>キャリアオーナーシップとはたらく未来コンソーシアムについて</a:t>
            </a:r>
          </a:p>
        </p:txBody>
      </p:sp>
    </p:spTree>
    <p:extLst>
      <p:ext uri="{BB962C8B-B14F-4D97-AF65-F5344CB8AC3E}">
        <p14:creationId xmlns:p14="http://schemas.microsoft.com/office/powerpoint/2010/main" val="2274753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B7B3149-A07C-CE48-B5D2-DC4A4FACEE29}"/>
              </a:ext>
            </a:extLst>
          </p:cNvPr>
          <p:cNvSpPr/>
          <p:nvPr/>
        </p:nvSpPr>
        <p:spPr>
          <a:xfrm>
            <a:off x="735874" y="2430931"/>
            <a:ext cx="10054046" cy="3515258"/>
          </a:xfrm>
          <a:prstGeom prst="rect">
            <a:avLst/>
          </a:prstGeom>
        </p:spPr>
        <p:txBody>
          <a:bodyPr wrap="square">
            <a:spAutoFit/>
          </a:bodyPr>
          <a:lstStyle/>
          <a:p>
            <a:pPr>
              <a:lnSpc>
                <a:spcPct val="150000"/>
              </a:lnSpc>
            </a:pPr>
            <a:r>
              <a:rPr lang="ja-JP" altLang="en-US" sz="2400" b="1" dirty="0"/>
              <a:t>◆本棚卸しシートに関するお問い合わせ先</a:t>
            </a:r>
          </a:p>
          <a:p>
            <a:pPr>
              <a:lnSpc>
                <a:spcPct val="150000"/>
              </a:lnSpc>
            </a:pPr>
            <a:endParaRPr lang="en-US" altLang="ja-JP" b="1" dirty="0"/>
          </a:p>
          <a:p>
            <a:pPr>
              <a:lnSpc>
                <a:spcPct val="150000"/>
              </a:lnSpc>
            </a:pPr>
            <a:r>
              <a:rPr lang="ja-JP" altLang="en-US" b="1" dirty="0"/>
              <a:t>キャリアオーナーシップとはたらく未来コンソーシアムのサイト内にある</a:t>
            </a:r>
            <a:endParaRPr lang="en-US" altLang="ja-JP" b="1" dirty="0"/>
          </a:p>
          <a:p>
            <a:pPr>
              <a:lnSpc>
                <a:spcPct val="150000"/>
              </a:lnSpc>
            </a:pPr>
            <a:r>
              <a:rPr lang="ja-JP" altLang="en-US" b="1" dirty="0"/>
              <a:t>「お問合せフォーム」よりお問い合わせください。 </a:t>
            </a:r>
            <a:endParaRPr lang="en-US" altLang="ja-JP" b="1" dirty="0"/>
          </a:p>
          <a:p>
            <a:pPr>
              <a:lnSpc>
                <a:spcPct val="150000"/>
              </a:lnSpc>
            </a:pPr>
            <a:r>
              <a:rPr lang="en-US" altLang="ja-JP" b="1" dirty="0">
                <a:hlinkClick r:id="rId2"/>
              </a:rPr>
              <a:t>https://co-consortium.persol-career.co.jp/</a:t>
            </a:r>
            <a:endParaRPr lang="en-US" altLang="ja-JP" b="1" dirty="0"/>
          </a:p>
          <a:p>
            <a:pPr>
              <a:lnSpc>
                <a:spcPct val="150000"/>
              </a:lnSpc>
            </a:pPr>
            <a:endParaRPr lang="ja-JP" altLang="en-US" b="1" dirty="0"/>
          </a:p>
          <a:p>
            <a:pPr>
              <a:lnSpc>
                <a:spcPct val="150000"/>
              </a:lnSpc>
            </a:pPr>
            <a:r>
              <a:rPr lang="ja-JP" altLang="en-US" b="1" dirty="0"/>
              <a:t>コンソーシアム事務局（パーソルキャリア株式会社）</a:t>
            </a:r>
            <a:endParaRPr lang="en-US" altLang="ja-JP" b="1" dirty="0"/>
          </a:p>
          <a:p>
            <a:pPr>
              <a:lnSpc>
                <a:spcPct val="150000"/>
              </a:lnSpc>
            </a:pPr>
            <a:endParaRPr lang="ja-JP" altLang="en-US" b="1" dirty="0"/>
          </a:p>
        </p:txBody>
      </p:sp>
      <p:pic>
        <p:nvPicPr>
          <p:cNvPr id="3" name="図 2">
            <a:extLst>
              <a:ext uri="{FF2B5EF4-FFF2-40B4-BE49-F238E27FC236}">
                <a16:creationId xmlns:a16="http://schemas.microsoft.com/office/drawing/2014/main" id="{6C46869A-6C26-4044-9144-B71BDEFC5D5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065563" y="6503494"/>
            <a:ext cx="1059138" cy="294392"/>
          </a:xfrm>
          <a:prstGeom prst="rect">
            <a:avLst/>
          </a:prstGeom>
          <a:noFill/>
          <a:ln>
            <a:noFill/>
          </a:ln>
        </p:spPr>
      </p:pic>
    </p:spTree>
    <p:extLst>
      <p:ext uri="{BB962C8B-B14F-4D97-AF65-F5344CB8AC3E}">
        <p14:creationId xmlns:p14="http://schemas.microsoft.com/office/powerpoint/2010/main" val="304104639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19DC3539CE2AD54BA1AD62D51A022FAE" ma:contentTypeVersion="8" ma:contentTypeDescription="新しいドキュメントを作成します。" ma:contentTypeScope="" ma:versionID="ccf3dfa2be8bf3f27f5b192795409b20">
  <xsd:schema xmlns:xsd="http://www.w3.org/2001/XMLSchema" xmlns:xs="http://www.w3.org/2001/XMLSchema" xmlns:p="http://schemas.microsoft.com/office/2006/metadata/properties" xmlns:ns2="96c33693-0a01-4584-83e5-eb2d0aeb6dc4" targetNamespace="http://schemas.microsoft.com/office/2006/metadata/properties" ma:root="true" ma:fieldsID="24cf468ee8355fa16fc9c816ebdbff87" ns2:_="">
    <xsd:import namespace="96c33693-0a01-4584-83e5-eb2d0aeb6dc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c33693-0a01-4584-83e5-eb2d0aeb6d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35E0540-F583-4326-84C2-70FFC6827C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6c33693-0a01-4584-83e5-eb2d0aeb6d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119D236-C358-4029-9D37-C8E6513D3BCB}">
  <ds:schemaRefs>
    <ds:schemaRef ds:uri="http://schemas.microsoft.com/sharepoint/v3/contenttype/forms"/>
  </ds:schemaRefs>
</ds:datastoreItem>
</file>

<file path=customXml/itemProps3.xml><?xml version="1.0" encoding="utf-8"?>
<ds:datastoreItem xmlns:ds="http://schemas.openxmlformats.org/officeDocument/2006/customXml" ds:itemID="{4BE40B9E-FA57-4782-832B-472677FBB11D}">
  <ds:schemaRefs>
    <ds:schemaRef ds:uri="http://schemas.microsoft.com/office/2006/metadata/properties"/>
    <ds:schemaRef ds:uri="http://purl.org/dc/terms/"/>
    <ds:schemaRef ds:uri="http://schemas.openxmlformats.org/package/2006/metadata/core-properties"/>
    <ds:schemaRef ds:uri="96c33693-0a01-4584-83e5-eb2d0aeb6dc4"/>
    <ds:schemaRef ds:uri="http://schemas.microsoft.com/office/2006/documentManagement/types"/>
    <ds:schemaRef ds:uri="http://schemas.microsoft.com/office/infopath/2007/PartnerControls"/>
    <ds:schemaRef ds:uri="http://purl.org/dc/elements/1.1/"/>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2757</TotalTime>
  <Words>699</Words>
  <Application>Microsoft Office PowerPoint</Application>
  <PresentationFormat>ワイド画面</PresentationFormat>
  <Paragraphs>114</Paragraphs>
  <Slides>6</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Meiryo UI</vt:lpstr>
      <vt:lpstr>游ゴシック</vt:lpstr>
      <vt:lpstr>游ゴシック</vt:lpstr>
      <vt:lpstr>Arial</vt:lpstr>
      <vt:lpstr>Segoe UI</vt:lpstr>
      <vt:lpstr>Office テーマ</vt:lpstr>
      <vt:lpstr>事業の変化と人事活動を同期するための棚卸しシート </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佐々木 学</dc:creator>
  <cp:keywords/>
  <dc:description/>
  <cp:lastModifiedBy>伊藤 剛  (PCA)</cp:lastModifiedBy>
  <cp:revision>153</cp:revision>
  <dcterms:created xsi:type="dcterms:W3CDTF">2021-05-11T21:39:20Z</dcterms:created>
  <dcterms:modified xsi:type="dcterms:W3CDTF">2021-09-27T01:48:19Z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0x01010019DC3539CE2AD54BA1AD62D51A022FAE</vt:lpwstr>
  </property>
</Properties>
</file>