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896" r:id="rId5"/>
    <p:sldId id="1568" r:id="rId6"/>
    <p:sldId id="1562" r:id="rId7"/>
    <p:sldId id="1567" r:id="rId8"/>
    <p:sldId id="1487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63" userDrawn="1">
          <p15:clr>
            <a:srgbClr val="A4A3A4"/>
          </p15:clr>
        </p15:guide>
        <p15:guide id="2" orient="horz" pos="21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92"/>
    <a:srgbClr val="FF7E79"/>
    <a:srgbClr val="05D691"/>
    <a:srgbClr val="0094B9"/>
    <a:srgbClr val="FF0066"/>
    <a:srgbClr val="FFFFFF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19"/>
    <p:restoredTop sz="95522" autoAdjust="0"/>
  </p:normalViewPr>
  <p:slideViewPr>
    <p:cSldViewPr snapToGrid="0" snapToObjects="1">
      <p:cViewPr varScale="1">
        <p:scale>
          <a:sx n="67" d="100"/>
          <a:sy n="67" d="100"/>
        </p:scale>
        <p:origin x="964" y="40"/>
      </p:cViewPr>
      <p:guideLst>
        <p:guide pos="3863"/>
        <p:guide orient="horz" pos="2115"/>
      </p:guideLst>
    </p:cSldViewPr>
  </p:slideViewPr>
  <p:outlineViewPr>
    <p:cViewPr>
      <p:scale>
        <a:sx n="33" d="100"/>
        <a:sy n="33" d="100"/>
      </p:scale>
      <p:origin x="0" y="-1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A65C8-B49E-DE48-8BC9-60284FC05DD5}" type="datetimeFigureOut">
              <a:rPr kumimoji="1" lang="ja-JP" altLang="en-US" smtClean="0"/>
              <a:t>2021/12/1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CA006-2FC5-A641-8198-F9DF4460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874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68DAF8-E385-3942-8BA4-1D05455A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CFFF16-4FE8-A441-A7A0-FFB6D967E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5957D1-DFD2-BF42-895F-1112714E8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C69B-994B-5D44-A9DB-21583B7A08A9}" type="datetimeFigureOut">
              <a:rPr kumimoji="1" lang="ja-JP" altLang="en-US" smtClean="0"/>
              <a:t>2021/12/1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C8672E-714E-7C49-8C92-FDD006723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DCA3B5-22A7-454A-A053-EEA181A14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0FDD-6108-4B40-A504-EFE6E9B221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17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大見出しと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付プレースホルダ 3">
            <a:extLst>
              <a:ext uri="{FF2B5EF4-FFF2-40B4-BE49-F238E27FC236}">
                <a16:creationId xmlns:a16="http://schemas.microsoft.com/office/drawing/2014/main" id="{1753B602-57DD-477F-B540-FA4A862506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8111" y="6583423"/>
            <a:ext cx="2844800" cy="2204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F5EAB2-B859-4915-BEA7-F7026B81E7A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2021/12/1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スライド番号プレースホルダ 5">
            <a:extLst>
              <a:ext uri="{FF2B5EF4-FFF2-40B4-BE49-F238E27FC236}">
                <a16:creationId xmlns:a16="http://schemas.microsoft.com/office/drawing/2014/main" id="{ED7156D7-0094-42A4-B7A3-09A68F990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2141" y="6583423"/>
            <a:ext cx="523387" cy="2204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0DE500AB-5460-4E7E-9C90-EACD799BBA7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タイトル プレースホルダ 1">
            <a:extLst>
              <a:ext uri="{FF2B5EF4-FFF2-40B4-BE49-F238E27FC236}">
                <a16:creationId xmlns:a16="http://schemas.microsoft.com/office/drawing/2014/main" id="{8301069E-684B-46C2-8242-2A35B49B6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16" name="テキスト プレースホルダ 2">
            <a:extLst>
              <a:ext uri="{FF2B5EF4-FFF2-40B4-BE49-F238E27FC236}">
                <a16:creationId xmlns:a16="http://schemas.microsoft.com/office/drawing/2014/main" id="{D1BD9F98-5133-49CB-AD13-46E5C5C8D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18442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8138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82958D-B930-423E-8E55-D76C040B8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44BABDD-F784-4705-A194-62DC296A5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6D23FC-FF17-481F-B78D-2D9D11C7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34D85-4383-4918-A95D-E9E6498995D2}" type="datetimeFigureOut">
              <a:rPr kumimoji="1" lang="ja-JP" altLang="en-US" smtClean="0"/>
              <a:t>2021/12/1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ADAD3F-FDB1-497F-B0BF-D74E43457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587D97-B3EA-4F88-9110-D6A873DCD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D022-6C19-4AE9-B672-422377E78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76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B14740D-F692-D84D-B4E7-027F2E51B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4B3C6D-A42A-0745-AD5E-2B24A6139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2EC7E8-B286-A74F-BB18-4EA75314B5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tx1">
                    <a:tint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fld id="{607AC69B-994B-5D44-A9DB-21583B7A08A9}" type="datetimeFigureOut">
              <a:rPr lang="ja-JP" altLang="en-US" smtClean="0"/>
              <a:pPr/>
              <a:t>2021/12/1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D49911-BE4E-0D40-97B7-B00B73EF45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chemeClr val="tx1">
                    <a:tint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3CD4E2-0A6A-964C-B21B-DEF718B976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chemeClr val="tx1">
                    <a:tint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fld id="{093E0FDD-6108-4B40-A504-EFE6E9B221A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953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1" r:id="rId2"/>
    <p:sldLayoutId id="2147483673" r:id="rId3"/>
    <p:sldLayoutId id="214748367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i="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b="1" i="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b="1" i="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b="1" i="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b="1" i="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b="1" i="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-consortium.persol-career.co.jp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DDE930-4389-4FA0-B3D9-AFB8A881D75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10083" y="2267793"/>
            <a:ext cx="9771831" cy="1769963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ja-JP" altLang="ja-JP" sz="2400" dirty="0"/>
              <a:t>キャリアオーナーシップ人材を見える化し、増やし、</a:t>
            </a:r>
            <a:br>
              <a:rPr lang="en-US" altLang="ja-JP" sz="2400" dirty="0"/>
            </a:br>
            <a:r>
              <a:rPr lang="ja-JP" altLang="ja-JP" sz="2400" dirty="0"/>
              <a:t>事業の成長とつなぐための自社リフレクションシート</a:t>
            </a:r>
            <a:br>
              <a:rPr lang="en-US" altLang="ja-JP" sz="2400" dirty="0"/>
            </a:br>
            <a:br>
              <a:rPr lang="en-US" altLang="ja-JP" sz="2400" dirty="0"/>
            </a:br>
            <a:r>
              <a:rPr lang="ja-JP" altLang="ja-JP" sz="1600" b="0" dirty="0"/>
              <a:t>「第７回 キャリアオーナーシップとはたらく未来 研究会</a:t>
            </a:r>
            <a:r>
              <a:rPr lang="ja-JP" altLang="ja-JP" sz="1100" b="0" dirty="0"/>
              <a:t>（</a:t>
            </a:r>
            <a:r>
              <a:rPr lang="en-US" altLang="ja-JP" sz="1100" b="0" dirty="0"/>
              <a:t>2021</a:t>
            </a:r>
            <a:r>
              <a:rPr lang="ja-JP" altLang="ja-JP" sz="1100" b="0" dirty="0"/>
              <a:t>年</a:t>
            </a:r>
            <a:r>
              <a:rPr lang="en-US" altLang="ja-JP" sz="1100" b="0" dirty="0"/>
              <a:t>10</a:t>
            </a:r>
            <a:r>
              <a:rPr lang="ja-JP" altLang="ja-JP" sz="1100" b="0" dirty="0"/>
              <a:t>月</a:t>
            </a:r>
            <a:r>
              <a:rPr lang="en-US" altLang="ja-JP" sz="1100" b="0" dirty="0"/>
              <a:t>19</a:t>
            </a:r>
            <a:r>
              <a:rPr lang="ja-JP" altLang="ja-JP" sz="1100" b="0" dirty="0"/>
              <a:t>日開催） </a:t>
            </a:r>
            <a:r>
              <a:rPr lang="ja-JP" altLang="ja-JP" sz="1600" b="0" dirty="0"/>
              <a:t>事前ワークシート」</a:t>
            </a:r>
            <a:endParaRPr kumimoji="1" lang="ja-JP" altLang="en-US" sz="1000" b="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84351C9-8C4D-7347-B600-AF13D8B4404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887" y="5345686"/>
            <a:ext cx="1800225" cy="500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024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0DF7B11D-D634-E648-8260-A58C2332A7FF}"/>
              </a:ext>
            </a:extLst>
          </p:cNvPr>
          <p:cNvCxnSpPr>
            <a:cxnSpLocks/>
          </p:cNvCxnSpPr>
          <p:nvPr/>
        </p:nvCxnSpPr>
        <p:spPr>
          <a:xfrm rot="2700000" flipV="1">
            <a:off x="6142997" y="2992715"/>
            <a:ext cx="0" cy="2913415"/>
          </a:xfrm>
          <a:prstGeom prst="straightConnector1">
            <a:avLst/>
          </a:prstGeom>
          <a:ln w="76200">
            <a:solidFill>
              <a:srgbClr val="00C1C3">
                <a:alpha val="54902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円弧 9">
            <a:extLst>
              <a:ext uri="{FF2B5EF4-FFF2-40B4-BE49-F238E27FC236}">
                <a16:creationId xmlns:a16="http://schemas.microsoft.com/office/drawing/2014/main" id="{142737A9-C1FF-484A-B15C-23CE552B5580}"/>
              </a:ext>
            </a:extLst>
          </p:cNvPr>
          <p:cNvSpPr/>
          <p:nvPr/>
        </p:nvSpPr>
        <p:spPr>
          <a:xfrm rot="5400000" flipV="1">
            <a:off x="5238045" y="1753158"/>
            <a:ext cx="3600000" cy="3600000"/>
          </a:xfrm>
          <a:prstGeom prst="arc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 sz="1351"/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C7E858FF-2C56-684A-9612-9785CB35344D}"/>
              </a:ext>
            </a:extLst>
          </p:cNvPr>
          <p:cNvSpPr/>
          <p:nvPr/>
        </p:nvSpPr>
        <p:spPr>
          <a:xfrm>
            <a:off x="5479293" y="4531882"/>
            <a:ext cx="576000" cy="576000"/>
          </a:xfrm>
          <a:prstGeom prst="ellipse">
            <a:avLst/>
          </a:prstGeom>
          <a:solidFill>
            <a:srgbClr val="00C1C3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>
              <a:solidFill>
                <a:srgbClr val="FF2F92"/>
              </a:solidFill>
            </a:endParaRP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07775B3A-3DAB-2B45-B4D7-38F850246E71}"/>
              </a:ext>
            </a:extLst>
          </p:cNvPr>
          <p:cNvCxnSpPr>
            <a:cxnSpLocks/>
          </p:cNvCxnSpPr>
          <p:nvPr/>
        </p:nvCxnSpPr>
        <p:spPr>
          <a:xfrm flipV="1">
            <a:off x="4687095" y="2986723"/>
            <a:ext cx="0" cy="291341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445827D9-6FA6-7D43-A591-5E2AD2295101}"/>
              </a:ext>
            </a:extLst>
          </p:cNvPr>
          <p:cNvCxnSpPr>
            <a:cxnSpLocks/>
          </p:cNvCxnSpPr>
          <p:nvPr/>
        </p:nvCxnSpPr>
        <p:spPr>
          <a:xfrm rot="5400000" flipV="1">
            <a:off x="6132513" y="4414767"/>
            <a:ext cx="0" cy="291341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FE52A70-C4EA-B345-A3AB-B218BD1B8299}"/>
              </a:ext>
            </a:extLst>
          </p:cNvPr>
          <p:cNvSpPr txBox="1"/>
          <p:nvPr/>
        </p:nvSpPr>
        <p:spPr>
          <a:xfrm>
            <a:off x="4244623" y="2603781"/>
            <a:ext cx="903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/>
              <a:t>つなぐ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51C2B58-2F5F-A946-8EA2-9CCC39238792}"/>
              </a:ext>
            </a:extLst>
          </p:cNvPr>
          <p:cNvSpPr txBox="1"/>
          <p:nvPr/>
        </p:nvSpPr>
        <p:spPr>
          <a:xfrm>
            <a:off x="7536689" y="5702196"/>
            <a:ext cx="903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/>
              <a:t>増やす</a:t>
            </a:r>
          </a:p>
        </p:txBody>
      </p:sp>
      <p:sp>
        <p:nvSpPr>
          <p:cNvPr id="11" name="星 5 10">
            <a:extLst>
              <a:ext uri="{FF2B5EF4-FFF2-40B4-BE49-F238E27FC236}">
                <a16:creationId xmlns:a16="http://schemas.microsoft.com/office/drawing/2014/main" id="{4935FA00-16B2-0A40-AA5D-F3011A99295F}"/>
              </a:ext>
            </a:extLst>
          </p:cNvPr>
          <p:cNvSpPr/>
          <p:nvPr/>
        </p:nvSpPr>
        <p:spPr>
          <a:xfrm>
            <a:off x="7192600" y="2607732"/>
            <a:ext cx="864000" cy="864000"/>
          </a:xfrm>
          <a:prstGeom prst="star5">
            <a:avLst>
              <a:gd name="adj" fmla="val 50000"/>
              <a:gd name="hf" fmla="val 105146"/>
              <a:gd name="vf" fmla="val 110557"/>
            </a:avLst>
          </a:prstGeom>
          <a:solidFill>
            <a:srgbClr val="00C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1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4251E24-6276-1140-88DC-93F379F18B04}"/>
              </a:ext>
            </a:extLst>
          </p:cNvPr>
          <p:cNvSpPr txBox="1"/>
          <p:nvPr/>
        </p:nvSpPr>
        <p:spPr>
          <a:xfrm>
            <a:off x="7173045" y="2921320"/>
            <a:ext cx="903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>
                <a:solidFill>
                  <a:schemeClr val="bg1"/>
                </a:solidFill>
              </a:rPr>
              <a:t>変わる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CDA3921-AB79-4A4C-BBF0-28E6842E64AF}"/>
              </a:ext>
            </a:extLst>
          </p:cNvPr>
          <p:cNvSpPr txBox="1"/>
          <p:nvPr/>
        </p:nvSpPr>
        <p:spPr>
          <a:xfrm>
            <a:off x="5324610" y="4667041"/>
            <a:ext cx="903111" cy="300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1" b="1">
                <a:solidFill>
                  <a:schemeClr val="bg1"/>
                </a:solidFill>
              </a:rPr>
              <a:t>見える</a:t>
            </a:r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B05344A0-5BDD-C94C-B927-13B37BEA2A4F}"/>
              </a:ext>
            </a:extLst>
          </p:cNvPr>
          <p:cNvSpPr/>
          <p:nvPr/>
        </p:nvSpPr>
        <p:spPr>
          <a:xfrm>
            <a:off x="5094045" y="3390541"/>
            <a:ext cx="288000" cy="288000"/>
          </a:xfrm>
          <a:prstGeom prst="ellipse">
            <a:avLst/>
          </a:prstGeom>
          <a:solidFill>
            <a:srgbClr val="44546A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E700F35B-7F09-6043-880A-CA953AD95868}"/>
              </a:ext>
            </a:extLst>
          </p:cNvPr>
          <p:cNvSpPr/>
          <p:nvPr/>
        </p:nvSpPr>
        <p:spPr>
          <a:xfrm>
            <a:off x="6894045" y="5200208"/>
            <a:ext cx="288000" cy="288000"/>
          </a:xfrm>
          <a:prstGeom prst="ellipse">
            <a:avLst/>
          </a:prstGeom>
          <a:solidFill>
            <a:srgbClr val="44546A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E265615-7F9A-E547-9D8C-C4EB3B313687}"/>
              </a:ext>
            </a:extLst>
          </p:cNvPr>
          <p:cNvSpPr txBox="1"/>
          <p:nvPr/>
        </p:nvSpPr>
        <p:spPr>
          <a:xfrm>
            <a:off x="5238045" y="3365264"/>
            <a:ext cx="1161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/>
              <a:t>事業戦略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A844FA9-E0DC-4E4E-A07F-3ECC5D88C0BC}"/>
              </a:ext>
            </a:extLst>
          </p:cNvPr>
          <p:cNvSpPr txBox="1"/>
          <p:nvPr/>
        </p:nvSpPr>
        <p:spPr>
          <a:xfrm>
            <a:off x="7038045" y="5191097"/>
            <a:ext cx="1161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/>
              <a:t>人材戦略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13841643-BE47-104C-9692-5EEEA76BAB0C}"/>
              </a:ext>
            </a:extLst>
          </p:cNvPr>
          <p:cNvSpPr/>
          <p:nvPr/>
        </p:nvSpPr>
        <p:spPr>
          <a:xfrm>
            <a:off x="8672574" y="4213220"/>
            <a:ext cx="3235103" cy="1832432"/>
          </a:xfrm>
          <a:prstGeom prst="roundRect">
            <a:avLst>
              <a:gd name="adj" fmla="val 5967"/>
            </a:avLst>
          </a:pr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1067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人的資本視点で</a:t>
            </a:r>
            <a:r>
              <a:rPr lang="en-US" altLang="ja-JP" sz="1067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増やす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12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キャリアオーナーシップ人材を</a:t>
            </a:r>
            <a:endParaRPr lang="en-US" altLang="ja-JP" sz="12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効果的に増やすには？</a:t>
            </a: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0755E100-60A1-6749-8EA9-D5466B71D17B}"/>
              </a:ext>
            </a:extLst>
          </p:cNvPr>
          <p:cNvSpPr/>
          <p:nvPr/>
        </p:nvSpPr>
        <p:spPr>
          <a:xfrm>
            <a:off x="8673733" y="2093270"/>
            <a:ext cx="3226508" cy="1832432"/>
          </a:xfrm>
          <a:prstGeom prst="roundRect">
            <a:avLst>
              <a:gd name="adj" fmla="val 5967"/>
            </a:avLst>
          </a:prstGeom>
          <a:solidFill>
            <a:srgbClr val="00C1C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1067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経営視点で</a:t>
            </a:r>
            <a:r>
              <a:rPr lang="en-US" altLang="ja-JP" sz="1067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変わる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br>
              <a:rPr lang="en-US" altLang="ja-JP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キャリアオーナーシップ人材は</a:t>
            </a:r>
            <a:br>
              <a:rPr lang="en-US" altLang="ja-JP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事業にとって</a:t>
            </a:r>
            <a:endParaRPr lang="en-US" altLang="ja-JP" sz="12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どんな良いことをもたらすのか？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ED31BC4A-2138-C640-A910-14C8833F522A}"/>
              </a:ext>
            </a:extLst>
          </p:cNvPr>
          <p:cNvSpPr/>
          <p:nvPr/>
        </p:nvSpPr>
        <p:spPr>
          <a:xfrm>
            <a:off x="785341" y="2093270"/>
            <a:ext cx="3226507" cy="1832432"/>
          </a:xfrm>
          <a:prstGeom prst="roundRect">
            <a:avLst>
              <a:gd name="adj" fmla="val 5967"/>
            </a:avLst>
          </a:pr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（ 事業視点で 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つなぐ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キャリアオーナーシップ人材を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持続的な企業の成長に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つなげるにはどうすべきか？</a:t>
            </a:r>
          </a:p>
        </p:txBody>
      </p: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9A714462-6F03-0049-BCE8-2986E0FBBFF1}"/>
              </a:ext>
            </a:extLst>
          </p:cNvPr>
          <p:cNvSpPr/>
          <p:nvPr/>
        </p:nvSpPr>
        <p:spPr>
          <a:xfrm>
            <a:off x="785341" y="4213220"/>
            <a:ext cx="3226507" cy="1832432"/>
          </a:xfrm>
          <a:prstGeom prst="roundRect">
            <a:avLst>
              <a:gd name="adj" fmla="val 5967"/>
            </a:avLst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067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（ 前提条件 ）</a:t>
            </a:r>
            <a:r>
              <a:rPr lang="ja-JP" altLang="en-US" sz="2133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見える</a:t>
            </a:r>
            <a:endParaRPr lang="en-US" altLang="ja-JP" sz="2133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そもそも、キャリアオーナーシップ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人材は企業にとって良いのか？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また、どう見える化できるのか？</a:t>
            </a: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024BDE12-0977-224F-8984-A0C982DAFCD5}"/>
              </a:ext>
            </a:extLst>
          </p:cNvPr>
          <p:cNvCxnSpPr>
            <a:cxnSpLocks/>
          </p:cNvCxnSpPr>
          <p:nvPr/>
        </p:nvCxnSpPr>
        <p:spPr>
          <a:xfrm>
            <a:off x="1418933" y="6348514"/>
            <a:ext cx="94529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2451E5C-6249-C34C-B97D-3C9ED8E7E4AC}"/>
              </a:ext>
            </a:extLst>
          </p:cNvPr>
          <p:cNvSpPr/>
          <p:nvPr/>
        </p:nvSpPr>
        <p:spPr>
          <a:xfrm>
            <a:off x="1869982" y="132228"/>
            <a:ext cx="8135560" cy="1614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170">
              <a:lnSpc>
                <a:spcPct val="120000"/>
              </a:lnSpc>
              <a:buClr>
                <a:srgbClr val="000000"/>
              </a:buClr>
              <a:defRPr/>
            </a:pPr>
            <a:r>
              <a:rPr lang="ja-JP" altLang="en-US" sz="2800" b="1" kern="0" dirty="0"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第</a:t>
            </a:r>
            <a:r>
              <a:rPr lang="en-US" altLang="ja-JP" sz="2800" b="1" kern="0" dirty="0"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1</a:t>
            </a:r>
            <a:r>
              <a:rPr lang="ja-JP" altLang="en-US" sz="2800" b="1" kern="0" dirty="0"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回から第</a:t>
            </a:r>
            <a:r>
              <a:rPr lang="en-US" altLang="ja-JP" sz="2800" b="1" kern="0" dirty="0"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6</a:t>
            </a:r>
            <a:r>
              <a:rPr lang="ja-JP" altLang="en-US" sz="2800" b="1" kern="0" dirty="0"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回までの研究会の議論で絞り込んだ</a:t>
            </a:r>
            <a:endParaRPr lang="en-US" altLang="ja-JP" sz="2800" b="1" kern="0" dirty="0">
              <a:latin typeface="Yu Gothic" panose="020B0400000000000000" pitchFamily="34" charset="-128"/>
              <a:ea typeface="Yu Gothic" panose="020B0400000000000000" pitchFamily="34" charset="-128"/>
              <a:cs typeface="Arial"/>
              <a:sym typeface="Arial"/>
            </a:endParaRPr>
          </a:p>
          <a:p>
            <a:pPr algn="ctr" defTabSz="1219170">
              <a:lnSpc>
                <a:spcPct val="120000"/>
              </a:lnSpc>
              <a:buClr>
                <a:srgbClr val="000000"/>
              </a:buClr>
              <a:defRPr/>
            </a:pPr>
            <a:r>
              <a:rPr lang="ja-JP" altLang="en-US" sz="2800" b="1" kern="0" dirty="0"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「個人と企業の新しい関係」を築くための</a:t>
            </a:r>
            <a:endParaRPr lang="en-US" altLang="ja-JP" sz="2800" b="1" kern="0" dirty="0">
              <a:latin typeface="Yu Gothic" panose="020B0400000000000000" pitchFamily="34" charset="-128"/>
              <a:ea typeface="Yu Gothic" panose="020B0400000000000000" pitchFamily="34" charset="-128"/>
              <a:cs typeface="Arial"/>
              <a:sym typeface="Arial"/>
            </a:endParaRPr>
          </a:p>
          <a:p>
            <a:pPr algn="ctr" defTabSz="1219170">
              <a:lnSpc>
                <a:spcPct val="120000"/>
              </a:lnSpc>
              <a:buClr>
                <a:srgbClr val="000000"/>
              </a:buClr>
              <a:defRPr/>
            </a:pPr>
            <a:r>
              <a:rPr lang="ja-JP" altLang="en-US" sz="2800" b="1" kern="0" dirty="0"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キャリアオーナーシップ経営 ４つの</a:t>
            </a:r>
            <a:r>
              <a:rPr kumimoji="0" lang="ja-JP" altLang="en-US" sz="2800" b="1" kern="0" dirty="0"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論点</a:t>
            </a: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2D13BF1C-349C-2C4E-8E44-61FDC0BC3DC3}"/>
              </a:ext>
            </a:extLst>
          </p:cNvPr>
          <p:cNvSpPr/>
          <p:nvPr/>
        </p:nvSpPr>
        <p:spPr>
          <a:xfrm>
            <a:off x="8890061" y="5521526"/>
            <a:ext cx="2840969" cy="4414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 defTabSz="914377">
              <a:defRPr/>
            </a:pPr>
            <a:r>
              <a:rPr lang="en-US" altLang="ja-JP" sz="1067" b="1">
                <a:solidFill>
                  <a:sysClr val="windowText" lastClr="000000"/>
                </a:solidFill>
                <a:latin typeface="游ゴシック" panose="020F0502020204030204"/>
              </a:rPr>
              <a:t>C/O</a:t>
            </a:r>
            <a:r>
              <a:rPr lang="ja-JP" altLang="en-US" sz="1067" b="1">
                <a:solidFill>
                  <a:sysClr val="windowText" lastClr="000000"/>
                </a:solidFill>
                <a:latin typeface="游ゴシック" panose="020F0502020204030204"/>
              </a:rPr>
              <a:t>人材の採用・活用・育成モデル</a:t>
            </a:r>
            <a:br>
              <a:rPr lang="en-US" altLang="ja-JP" sz="1067" b="1">
                <a:solidFill>
                  <a:sysClr val="windowText" lastClr="000000"/>
                </a:solidFill>
                <a:latin typeface="游ゴシック" panose="020F0502020204030204"/>
              </a:rPr>
            </a:br>
            <a:r>
              <a:rPr lang="en-US" altLang="ja-JP" sz="1067" b="1">
                <a:solidFill>
                  <a:sysClr val="windowText" lastClr="000000"/>
                </a:solidFill>
                <a:latin typeface="游ゴシック" panose="020F0502020204030204"/>
              </a:rPr>
              <a:t>( 8</a:t>
            </a:r>
            <a:r>
              <a:rPr lang="ja-JP" altLang="en-US" sz="1067" b="1">
                <a:solidFill>
                  <a:sysClr val="windowText" lastClr="000000"/>
                </a:solidFill>
                <a:latin typeface="游ゴシック" panose="020F0502020204030204"/>
              </a:rPr>
              <a:t>社それぞれの事例</a:t>
            </a:r>
            <a:r>
              <a:rPr lang="en-US" altLang="ja-JP" sz="1067" b="1">
                <a:solidFill>
                  <a:sysClr val="windowText" lastClr="000000"/>
                </a:solidFill>
                <a:latin typeface="游ゴシック" panose="020F0502020204030204"/>
              </a:rPr>
              <a:t> )</a:t>
            </a:r>
            <a:endParaRPr lang="ja-JP" altLang="en-US" sz="800" b="1">
              <a:solidFill>
                <a:sysClr val="windowText" lastClr="000000"/>
              </a:solidFill>
              <a:latin typeface="游ゴシック" panose="020F0502020204030204"/>
            </a:endParaRPr>
          </a:p>
        </p:txBody>
      </p:sp>
      <p:sp>
        <p:nvSpPr>
          <p:cNvPr id="29" name="角丸四角形 28">
            <a:extLst>
              <a:ext uri="{FF2B5EF4-FFF2-40B4-BE49-F238E27FC236}">
                <a16:creationId xmlns:a16="http://schemas.microsoft.com/office/drawing/2014/main" id="{62AA219A-25D9-8A4D-AB86-189C203C20CC}"/>
              </a:ext>
            </a:extLst>
          </p:cNvPr>
          <p:cNvSpPr/>
          <p:nvPr/>
        </p:nvSpPr>
        <p:spPr>
          <a:xfrm>
            <a:off x="973304" y="5521528"/>
            <a:ext cx="2840969" cy="4414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r>
              <a:rPr lang="en-US" altLang="ja-JP" sz="1067" b="1">
                <a:solidFill>
                  <a:sysClr val="windowText" lastClr="000000"/>
                </a:solidFill>
                <a:latin typeface="游ゴシック" panose="020F0502020204030204"/>
              </a:rPr>
              <a:t>C/O</a:t>
            </a:r>
            <a:r>
              <a:rPr lang="ja-JP" altLang="en-US" sz="1067" b="1">
                <a:solidFill>
                  <a:sysClr val="windowText" lastClr="000000"/>
                </a:solidFill>
                <a:latin typeface="游ゴシック" panose="020F0502020204030204"/>
              </a:rPr>
              <a:t>とは何かの共通規定</a:t>
            </a:r>
          </a:p>
          <a:p>
            <a:pPr algn="ctr" defTabSz="914377">
              <a:defRPr/>
            </a:pPr>
            <a:r>
              <a:rPr lang="en-US" altLang="ja-JP" sz="1067" b="1">
                <a:solidFill>
                  <a:sysClr val="windowText" lastClr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( 8</a:t>
            </a:r>
            <a:r>
              <a:rPr lang="ja-JP" altLang="en-US" sz="1067" b="1">
                <a:solidFill>
                  <a:sysClr val="windowText" lastClr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社共通の言語化 </a:t>
            </a:r>
            <a:r>
              <a:rPr lang="en-US" altLang="ja-JP" sz="1067" b="1">
                <a:solidFill>
                  <a:sysClr val="windowText" lastClr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)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90B1043E-619A-6942-8319-7CBBD1C9642B}"/>
              </a:ext>
            </a:extLst>
          </p:cNvPr>
          <p:cNvSpPr/>
          <p:nvPr/>
        </p:nvSpPr>
        <p:spPr>
          <a:xfrm>
            <a:off x="973303" y="3454737"/>
            <a:ext cx="1380415" cy="37289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r>
              <a:rPr lang="ja-JP" altLang="en-US" sz="1067" b="1">
                <a:solidFill>
                  <a:sysClr val="windowText" lastClr="000000"/>
                </a:solidFill>
                <a:latin typeface="游ゴシック" panose="020F0502020204030204"/>
              </a:rPr>
              <a:t>数字でつなぐ</a:t>
            </a:r>
            <a:endParaRPr lang="ja-JP" altLang="en-US" sz="800" b="1">
              <a:solidFill>
                <a:sysClr val="windowText" lastClr="000000"/>
              </a:solidFill>
              <a:latin typeface="游ゴシック" panose="020F0502020204030204"/>
            </a:endParaRPr>
          </a:p>
        </p:txBody>
      </p:sp>
      <p:sp>
        <p:nvSpPr>
          <p:cNvPr id="31" name="角丸四角形 30">
            <a:extLst>
              <a:ext uri="{FF2B5EF4-FFF2-40B4-BE49-F238E27FC236}">
                <a16:creationId xmlns:a16="http://schemas.microsoft.com/office/drawing/2014/main" id="{A6431E5F-6BD8-0F44-B9CC-7F2AA5CF0061}"/>
              </a:ext>
            </a:extLst>
          </p:cNvPr>
          <p:cNvSpPr/>
          <p:nvPr/>
        </p:nvSpPr>
        <p:spPr>
          <a:xfrm>
            <a:off x="2433858" y="3454737"/>
            <a:ext cx="1380415" cy="37289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r>
              <a:rPr lang="ja-JP" altLang="en-US" sz="1067" b="1">
                <a:solidFill>
                  <a:sysClr val="windowText" lastClr="000000"/>
                </a:solidFill>
                <a:latin typeface="游ゴシック" panose="020F0502020204030204"/>
              </a:rPr>
              <a:t>組織と仕組みで</a:t>
            </a:r>
            <a:endParaRPr lang="en-US" altLang="ja-JP" sz="1067" b="1">
              <a:solidFill>
                <a:sysClr val="windowText" lastClr="000000"/>
              </a:solidFill>
              <a:latin typeface="游ゴシック" panose="020F0502020204030204"/>
            </a:endParaRPr>
          </a:p>
          <a:p>
            <a:pPr algn="ctr" defTabSz="914377">
              <a:defRPr/>
            </a:pPr>
            <a:r>
              <a:rPr lang="ja-JP" altLang="en-US" sz="1067" b="1">
                <a:solidFill>
                  <a:sysClr val="windowText" lastClr="000000"/>
                </a:solidFill>
                <a:latin typeface="游ゴシック" panose="020F0502020204030204"/>
              </a:rPr>
              <a:t>つなぐ</a:t>
            </a:r>
            <a:endParaRPr lang="ja-JP" altLang="en-US" sz="800" b="1">
              <a:solidFill>
                <a:sysClr val="windowText" lastClr="000000"/>
              </a:solidFill>
              <a:latin typeface="游ゴシック" panose="020F0502020204030204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F8EDE36-1FA1-A54A-9815-B43E4EE8AFAC}"/>
              </a:ext>
            </a:extLst>
          </p:cNvPr>
          <p:cNvGrpSpPr/>
          <p:nvPr/>
        </p:nvGrpSpPr>
        <p:grpSpPr>
          <a:xfrm>
            <a:off x="8861247" y="3454738"/>
            <a:ext cx="2858135" cy="416769"/>
            <a:chOff x="6518210" y="2167338"/>
            <a:chExt cx="2143601" cy="301137"/>
          </a:xfrm>
          <a:solidFill>
            <a:schemeClr val="bg1"/>
          </a:solidFill>
        </p:grpSpPr>
        <p:sp>
          <p:nvSpPr>
            <p:cNvPr id="32" name="角丸四角形 31">
              <a:extLst>
                <a:ext uri="{FF2B5EF4-FFF2-40B4-BE49-F238E27FC236}">
                  <a16:creationId xmlns:a16="http://schemas.microsoft.com/office/drawing/2014/main" id="{9F111089-6334-D94E-9B08-BF7A752EDB7D}"/>
                </a:ext>
              </a:extLst>
            </p:cNvPr>
            <p:cNvSpPr/>
            <p:nvPr/>
          </p:nvSpPr>
          <p:spPr>
            <a:xfrm>
              <a:off x="6518210" y="2167338"/>
              <a:ext cx="1035311" cy="299207"/>
            </a:xfrm>
            <a:prstGeom prst="roundRect">
              <a:avLst/>
            </a:prstGeom>
            <a:grpFill/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r>
                <a:rPr lang="ja-JP" altLang="en-US" sz="1067" b="1">
                  <a:solidFill>
                    <a:sysClr val="windowText" lastClr="000000"/>
                  </a:solidFill>
                  <a:latin typeface="游ゴシック" panose="020F0502020204030204"/>
                </a:rPr>
                <a:t>事業の成果に</a:t>
              </a:r>
              <a:endParaRPr lang="en-US" altLang="ja-JP" sz="1067" b="1">
                <a:solidFill>
                  <a:sysClr val="windowText" lastClr="000000"/>
                </a:solidFill>
                <a:latin typeface="游ゴシック" panose="020F0502020204030204"/>
              </a:endParaRPr>
            </a:p>
            <a:p>
              <a:pPr algn="ctr" defTabSz="914377">
                <a:defRPr/>
              </a:pPr>
              <a:r>
                <a:rPr lang="ja-JP" altLang="en-US" sz="1067" b="1">
                  <a:solidFill>
                    <a:sysClr val="windowText" lastClr="000000"/>
                  </a:solidFill>
                  <a:latin typeface="游ゴシック" panose="020F0502020204030204"/>
                </a:rPr>
                <a:t>表れる</a:t>
              </a:r>
              <a:endParaRPr lang="en-US" altLang="ja-JP" sz="1067" b="1">
                <a:solidFill>
                  <a:sysClr val="windowText" lastClr="000000"/>
                </a:solidFill>
                <a:latin typeface="游ゴシック" panose="020F0502020204030204"/>
              </a:endParaRPr>
            </a:p>
          </p:txBody>
        </p:sp>
        <p:sp>
          <p:nvSpPr>
            <p:cNvPr id="33" name="角丸四角形 32">
              <a:extLst>
                <a:ext uri="{FF2B5EF4-FFF2-40B4-BE49-F238E27FC236}">
                  <a16:creationId xmlns:a16="http://schemas.microsoft.com/office/drawing/2014/main" id="{EE8737D9-491B-4840-8C76-05AF34EC233E}"/>
                </a:ext>
              </a:extLst>
            </p:cNvPr>
            <p:cNvSpPr/>
            <p:nvPr/>
          </p:nvSpPr>
          <p:spPr>
            <a:xfrm>
              <a:off x="7626500" y="2169268"/>
              <a:ext cx="1035311" cy="299207"/>
            </a:xfrm>
            <a:prstGeom prst="roundRect">
              <a:avLst/>
            </a:prstGeom>
            <a:grpFill/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r>
                <a:rPr lang="ja-JP" altLang="en-US" sz="1067" b="1">
                  <a:solidFill>
                    <a:sysClr val="windowText" lastClr="000000"/>
                  </a:solidFill>
                  <a:latin typeface="游ゴシック" panose="020F0502020204030204"/>
                </a:rPr>
                <a:t>市場からの</a:t>
              </a:r>
              <a:endParaRPr lang="en-US" altLang="ja-JP" sz="1067" b="1">
                <a:solidFill>
                  <a:sysClr val="windowText" lastClr="000000"/>
                </a:solidFill>
                <a:latin typeface="游ゴシック" panose="020F0502020204030204"/>
              </a:endParaRPr>
            </a:p>
            <a:p>
              <a:pPr algn="ctr" defTabSz="914377">
                <a:defRPr/>
              </a:pPr>
              <a:r>
                <a:rPr lang="ja-JP" altLang="en-US" sz="1067" b="1">
                  <a:solidFill>
                    <a:sysClr val="windowText" lastClr="000000"/>
                  </a:solidFill>
                  <a:latin typeface="游ゴシック" panose="020F0502020204030204"/>
                </a:rPr>
                <a:t>評判に表れる</a:t>
              </a:r>
              <a:endParaRPr lang="ja-JP" altLang="en-US" sz="800" b="1">
                <a:solidFill>
                  <a:sysClr val="windowText" lastClr="000000"/>
                </a:solidFill>
                <a:latin typeface="游ゴシック" panose="020F0502020204030204"/>
              </a:endParaRP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BC3FC5-B14A-124F-A4F1-78C94F93FA91}"/>
              </a:ext>
            </a:extLst>
          </p:cNvPr>
          <p:cNvSpPr txBox="1"/>
          <p:nvPr/>
        </p:nvSpPr>
        <p:spPr>
          <a:xfrm>
            <a:off x="11351866" y="411297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ja-JP" altLang="en-US" sz="2400"/>
          </a:p>
        </p:txBody>
      </p:sp>
      <p:pic>
        <p:nvPicPr>
          <p:cNvPr id="34" name="図 33">
            <a:extLst>
              <a:ext uri="{FF2B5EF4-FFF2-40B4-BE49-F238E27FC236}">
                <a16:creationId xmlns:a16="http://schemas.microsoft.com/office/drawing/2014/main" id="{17D62CB5-62D4-4ABF-ADD3-486BE0AC6A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5563" y="6503494"/>
            <a:ext cx="1059138" cy="294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8408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2F2DDD8-2AF4-EF49-9826-E1C570F476CE}"/>
              </a:ext>
            </a:extLst>
          </p:cNvPr>
          <p:cNvSpPr/>
          <p:nvPr/>
        </p:nvSpPr>
        <p:spPr>
          <a:xfrm>
            <a:off x="8649992" y="1581490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lvl="0"/>
            <a:r>
              <a:rPr lang="ja-JP" altLang="en-US" sz="10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手付かず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1.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構想中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2.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計画中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実行（トライアル）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4.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実行（本格実装）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7650C8E9-2390-6549-AE56-3479E1888467}"/>
              </a:ext>
            </a:extLst>
          </p:cNvPr>
          <p:cNvSpPr/>
          <p:nvPr/>
        </p:nvSpPr>
        <p:spPr>
          <a:xfrm>
            <a:off x="9702366" y="1581490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lvl="0"/>
            <a:r>
              <a:rPr lang="ja-JP" altLang="en-US" sz="10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手付かず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1.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構想中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2.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計画中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実行（トライアル）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4.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実行（本格実装）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E4EC2C8-611E-EB40-B750-571674217F9F}"/>
              </a:ext>
            </a:extLst>
          </p:cNvPr>
          <p:cNvSpPr txBox="1"/>
          <p:nvPr/>
        </p:nvSpPr>
        <p:spPr>
          <a:xfrm>
            <a:off x="7565236" y="703492"/>
            <a:ext cx="40831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b="1"/>
              <a:t>②</a:t>
            </a:r>
            <a:r>
              <a:rPr lang="ja-JP" altLang="en-US" sz="1600" b="1"/>
              <a:t>について具体内容と</a:t>
            </a:r>
            <a:r>
              <a:rPr lang="en-US" altLang="ja-JP" sz="1600" b="1"/>
              <a:t>③</a:t>
            </a:r>
            <a:r>
              <a:rPr lang="ja-JP" altLang="en-US" sz="1600" b="1"/>
              <a:t>についてコメント</a:t>
            </a:r>
            <a:endParaRPr lang="ja-JP" altLang="en-US" sz="1600"/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25C425CB-8C5C-AB44-9974-DC6FCEF636EC}"/>
              </a:ext>
            </a:extLst>
          </p:cNvPr>
          <p:cNvCxnSpPr>
            <a:cxnSpLocks/>
          </p:cNvCxnSpPr>
          <p:nvPr/>
        </p:nvCxnSpPr>
        <p:spPr>
          <a:xfrm>
            <a:off x="7597625" y="1035775"/>
            <a:ext cx="40183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588801E-684E-0C43-85D6-E944383CA01D}"/>
              </a:ext>
            </a:extLst>
          </p:cNvPr>
          <p:cNvSpPr/>
          <p:nvPr/>
        </p:nvSpPr>
        <p:spPr>
          <a:xfrm>
            <a:off x="7597625" y="1581490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r>
              <a:rPr lang="ja-JP" altLang="en-US" sz="10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en-US" altLang="ja-JP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0.</a:t>
            </a:r>
            <a:r>
              <a:rPr lang="ja-JP" altLang="en-US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手付かず</a:t>
            </a:r>
            <a:endParaRPr lang="en-US" altLang="ja-JP" sz="70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en-US" altLang="ja-JP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1.</a:t>
            </a:r>
            <a:r>
              <a:rPr lang="ja-JP" altLang="en-US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構想中</a:t>
            </a:r>
            <a:endParaRPr lang="en-US" altLang="ja-JP" sz="70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en-US" altLang="ja-JP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2.</a:t>
            </a:r>
            <a:r>
              <a:rPr lang="ja-JP" altLang="en-US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計画中</a:t>
            </a:r>
            <a:endParaRPr lang="en-US" altLang="ja-JP" sz="70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en-US" altLang="ja-JP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3.</a:t>
            </a:r>
            <a:r>
              <a:rPr lang="ja-JP" altLang="en-US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実行（トライアル）</a:t>
            </a:r>
            <a:endParaRPr lang="en-US" altLang="ja-JP" sz="70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en-US" altLang="ja-JP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4.</a:t>
            </a:r>
            <a:r>
              <a:rPr lang="ja-JP" altLang="en-US" sz="7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実行（本格実装）</a:t>
            </a:r>
            <a:endParaRPr lang="en-US" altLang="ja-JP" sz="70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1407C87-7CE3-4F46-9CE0-6CCE92300FEA}"/>
              </a:ext>
            </a:extLst>
          </p:cNvPr>
          <p:cNvSpPr txBox="1"/>
          <p:nvPr/>
        </p:nvSpPr>
        <p:spPr>
          <a:xfrm>
            <a:off x="3246777" y="703492"/>
            <a:ext cx="4200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/>
              <a:t>第</a:t>
            </a:r>
            <a:r>
              <a:rPr lang="en-US" altLang="ja-JP" sz="1600" b="1"/>
              <a:t>6</a:t>
            </a:r>
            <a:r>
              <a:rPr lang="ja-JP" altLang="en-US" sz="1600" b="1"/>
              <a:t>回までの議論を踏まえたリフレクション</a:t>
            </a:r>
            <a:endParaRPr lang="ja-JP" altLang="en-US" sz="1600"/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60C31EC2-C69C-724B-A214-A37AD60DD34E}"/>
              </a:ext>
            </a:extLst>
          </p:cNvPr>
          <p:cNvCxnSpPr>
            <a:cxnSpLocks/>
          </p:cNvCxnSpPr>
          <p:nvPr/>
        </p:nvCxnSpPr>
        <p:spPr>
          <a:xfrm>
            <a:off x="3337681" y="1035775"/>
            <a:ext cx="40183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4F29915-EDC7-A549-9783-EDD269BF7CE9}"/>
              </a:ext>
            </a:extLst>
          </p:cNvPr>
          <p:cNvSpPr/>
          <p:nvPr/>
        </p:nvSpPr>
        <p:spPr>
          <a:xfrm>
            <a:off x="3337681" y="1130467"/>
            <a:ext cx="4018356" cy="13267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ja-JP" sz="1200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①</a:t>
            </a:r>
            <a:r>
              <a:rPr lang="ja-JP" altLang="en-US" sz="1200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どうすればキャリアオーナーシップ人材の効果的な</a:t>
            </a:r>
            <a:endParaRPr lang="en-US" altLang="ja-JP" sz="1200" b="1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見える化ができるか</a:t>
            </a:r>
            <a:endParaRPr lang="en-US" altLang="ja-JP" sz="1200" b="1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200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200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そのために取組みたいと思う仕組みや施策</a:t>
            </a:r>
            <a:endParaRPr lang="en-US" altLang="ja-JP" sz="1200" b="1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200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③</a:t>
            </a:r>
            <a:r>
              <a:rPr lang="ja-JP" altLang="en-US" sz="1200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現状実施または検討中の施策との差分や課題</a:t>
            </a:r>
            <a:endParaRPr lang="en-US" altLang="ja-JP" sz="1200" b="1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99C9163-2630-1F48-AAD8-FB934D42CED2}"/>
              </a:ext>
            </a:extLst>
          </p:cNvPr>
          <p:cNvSpPr/>
          <p:nvPr/>
        </p:nvSpPr>
        <p:spPr>
          <a:xfrm>
            <a:off x="7597625" y="1133724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仕組み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12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施策</a:t>
            </a:r>
            <a:endParaRPr lang="en-US" altLang="ja-JP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D793843-7A65-C14F-87B6-390A2DAE583C}"/>
              </a:ext>
            </a:extLst>
          </p:cNvPr>
          <p:cNvSpPr/>
          <p:nvPr/>
        </p:nvSpPr>
        <p:spPr>
          <a:xfrm>
            <a:off x="8649992" y="1133724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運用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1EDEFCD-C7EE-084B-96D0-118FD7538E77}"/>
              </a:ext>
            </a:extLst>
          </p:cNvPr>
          <p:cNvSpPr/>
          <p:nvPr/>
        </p:nvSpPr>
        <p:spPr>
          <a:xfrm>
            <a:off x="9702366" y="1133724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効果検証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3441EE46-4077-6547-AAD6-C96AB69928C7}"/>
              </a:ext>
            </a:extLst>
          </p:cNvPr>
          <p:cNvSpPr/>
          <p:nvPr/>
        </p:nvSpPr>
        <p:spPr>
          <a:xfrm>
            <a:off x="7591426" y="5434949"/>
            <a:ext cx="4125361" cy="13267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実際の事例や、こんな変化が起きている</a:t>
            </a:r>
            <a:endParaRPr lang="en-US" altLang="ja-JP" sz="1200" b="1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といったアウトカム</a:t>
            </a:r>
            <a:endParaRPr lang="en-US" altLang="ja-JP" sz="1200" b="1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4D6E7F8A-9C9D-ED4E-8F64-227F948849C1}"/>
              </a:ext>
            </a:extLst>
          </p:cNvPr>
          <p:cNvSpPr/>
          <p:nvPr/>
        </p:nvSpPr>
        <p:spPr>
          <a:xfrm>
            <a:off x="10754740" y="1581490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ja-JP" altLang="en-US" sz="105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5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43C014B4-4BFC-8545-8FA9-2A78BA6A8C0F}"/>
              </a:ext>
            </a:extLst>
          </p:cNvPr>
          <p:cNvSpPr/>
          <p:nvPr/>
        </p:nvSpPr>
        <p:spPr>
          <a:xfrm>
            <a:off x="10754740" y="1133724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差分</a:t>
            </a:r>
            <a:r>
              <a:rPr lang="en-US" altLang="ja-JP" sz="1200" b="1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課題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F45B5814-49C2-174C-BB81-C43D83BDD453}"/>
              </a:ext>
            </a:extLst>
          </p:cNvPr>
          <p:cNvSpPr/>
          <p:nvPr/>
        </p:nvSpPr>
        <p:spPr>
          <a:xfrm>
            <a:off x="3336465" y="2520734"/>
            <a:ext cx="4018356" cy="13267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ja-JP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①</a:t>
            </a: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どうすればキャリアオーナーシップ人材が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効果的に増やせるか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そのために取組みたいと思う仕組みや施策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③</a:t>
            </a: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現状実施または検討中の施策との差分や課題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8320A49A-8903-EB44-B6AB-CDAC60653AA3}"/>
              </a:ext>
            </a:extLst>
          </p:cNvPr>
          <p:cNvSpPr/>
          <p:nvPr/>
        </p:nvSpPr>
        <p:spPr>
          <a:xfrm>
            <a:off x="3336465" y="3916002"/>
            <a:ext cx="4018356" cy="13267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ja-JP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①</a:t>
            </a: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どうすればキャリアオーナーシップ人材を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企業の持続的な成長につなげるか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そのために取組みたいと思う仕組みや施策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③</a:t>
            </a: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現状実施または検討中の施策との差分や課題</a:t>
            </a:r>
            <a:endParaRPr lang="en-US" altLang="ja-JP" sz="1200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F3C6535F-18F6-2B4E-90E3-0915C37DFAA6}"/>
              </a:ext>
            </a:extLst>
          </p:cNvPr>
          <p:cNvSpPr/>
          <p:nvPr/>
        </p:nvSpPr>
        <p:spPr>
          <a:xfrm>
            <a:off x="8649992" y="2974892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lvl="0"/>
            <a:r>
              <a:rPr lang="ja-JP" altLang="en-US" sz="10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手付かず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1.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構想中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2.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計画中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実行（トライアル）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4.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実行（本格実装）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A1D43097-11F9-8A4C-A380-A7BCDE318FD1}"/>
              </a:ext>
            </a:extLst>
          </p:cNvPr>
          <p:cNvSpPr/>
          <p:nvPr/>
        </p:nvSpPr>
        <p:spPr>
          <a:xfrm>
            <a:off x="9702366" y="2974892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lvl="0"/>
            <a:r>
              <a:rPr lang="ja-JP" altLang="en-US" sz="10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手付かず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1.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構想中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2.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計画中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実行（トライアル）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4.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実行（本格実装）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A15617ED-4810-944A-BDDE-46CF9B3E017C}"/>
              </a:ext>
            </a:extLst>
          </p:cNvPr>
          <p:cNvSpPr/>
          <p:nvPr/>
        </p:nvSpPr>
        <p:spPr>
          <a:xfrm>
            <a:off x="7597625" y="2974892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lvl="0"/>
            <a:r>
              <a:rPr lang="ja-JP" altLang="en-US" sz="10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手付かず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1.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構想中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2.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計画中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実行（トライアル）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4.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実行（本格実装）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F2A2A73A-EDFA-0B45-9654-51A897862584}"/>
              </a:ext>
            </a:extLst>
          </p:cNvPr>
          <p:cNvSpPr/>
          <p:nvPr/>
        </p:nvSpPr>
        <p:spPr>
          <a:xfrm>
            <a:off x="7597625" y="2527126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仕組み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1200" b="1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施策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14132E85-D57F-934F-AFCA-13E304BADDA8}"/>
              </a:ext>
            </a:extLst>
          </p:cNvPr>
          <p:cNvSpPr/>
          <p:nvPr/>
        </p:nvSpPr>
        <p:spPr>
          <a:xfrm>
            <a:off x="8649992" y="2527126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運用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162A013A-7F6A-5A41-893F-839DB4FDF394}"/>
              </a:ext>
            </a:extLst>
          </p:cNvPr>
          <p:cNvSpPr/>
          <p:nvPr/>
        </p:nvSpPr>
        <p:spPr>
          <a:xfrm>
            <a:off x="9702366" y="2527126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効果検証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2979A927-F7E2-764B-949E-ECC9337D3BBC}"/>
              </a:ext>
            </a:extLst>
          </p:cNvPr>
          <p:cNvSpPr/>
          <p:nvPr/>
        </p:nvSpPr>
        <p:spPr>
          <a:xfrm>
            <a:off x="10754740" y="2974892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ja-JP" altLang="en-US" sz="105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5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C80E09B5-7629-7249-BBD7-AF0E58C21D66}"/>
              </a:ext>
            </a:extLst>
          </p:cNvPr>
          <p:cNvSpPr/>
          <p:nvPr/>
        </p:nvSpPr>
        <p:spPr>
          <a:xfrm>
            <a:off x="10754740" y="2527126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差分</a:t>
            </a:r>
            <a:r>
              <a:rPr lang="en-US" altLang="ja-JP" sz="1200" b="1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課題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0FAD1432-822B-3446-A9AD-321A3E0A1D28}"/>
              </a:ext>
            </a:extLst>
          </p:cNvPr>
          <p:cNvSpPr/>
          <p:nvPr/>
        </p:nvSpPr>
        <p:spPr>
          <a:xfrm>
            <a:off x="8649992" y="4365157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lvl="0"/>
            <a:r>
              <a:rPr lang="ja-JP" altLang="en-US" sz="10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手付かず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1.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構想中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2.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計画中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実行（トライアル）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4.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実行（本格実装）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5C02755B-00CF-9743-8F6B-1E45A533D465}"/>
              </a:ext>
            </a:extLst>
          </p:cNvPr>
          <p:cNvSpPr/>
          <p:nvPr/>
        </p:nvSpPr>
        <p:spPr>
          <a:xfrm>
            <a:off x="9702366" y="4365157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lvl="0"/>
            <a:r>
              <a:rPr lang="ja-JP" altLang="en-US" sz="10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手付かず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1.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構想中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2.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計画中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実行（トライアル）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4.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実行（本格実装）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6CC8900A-23F8-EA45-9D65-A66FF964B5FA}"/>
              </a:ext>
            </a:extLst>
          </p:cNvPr>
          <p:cNvSpPr/>
          <p:nvPr/>
        </p:nvSpPr>
        <p:spPr>
          <a:xfrm>
            <a:off x="7597625" y="4365157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lvl="0"/>
            <a:r>
              <a:rPr lang="ja-JP" altLang="en-US" sz="100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0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手付かず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1.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構想中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2.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計画中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実行（トライアル）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en-US" altLang="ja-JP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4.</a:t>
            </a:r>
            <a:r>
              <a:rPr lang="ja-JP" altLang="en-US" sz="70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実行（本格実装）</a:t>
            </a:r>
            <a:endParaRPr lang="en-US" altLang="ja-JP" sz="70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A229500A-111A-4344-866E-DAFFEE216604}"/>
              </a:ext>
            </a:extLst>
          </p:cNvPr>
          <p:cNvSpPr/>
          <p:nvPr/>
        </p:nvSpPr>
        <p:spPr>
          <a:xfrm>
            <a:off x="7597625" y="3917391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仕組み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sz="1200" b="1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施策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22653A9F-8123-E84D-9C49-A48C70FC1B3B}"/>
              </a:ext>
            </a:extLst>
          </p:cNvPr>
          <p:cNvSpPr/>
          <p:nvPr/>
        </p:nvSpPr>
        <p:spPr>
          <a:xfrm>
            <a:off x="8649992" y="3917391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運用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4C09CDBD-3FF0-8E4F-A46B-21A3764292AF}"/>
              </a:ext>
            </a:extLst>
          </p:cNvPr>
          <p:cNvSpPr/>
          <p:nvPr/>
        </p:nvSpPr>
        <p:spPr>
          <a:xfrm>
            <a:off x="9702366" y="3917391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効果検証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D0835893-43FD-FD41-8D2E-81B42E6DB298}"/>
              </a:ext>
            </a:extLst>
          </p:cNvPr>
          <p:cNvSpPr/>
          <p:nvPr/>
        </p:nvSpPr>
        <p:spPr>
          <a:xfrm>
            <a:off x="10754740" y="4365157"/>
            <a:ext cx="1004115" cy="87255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ja-JP" altLang="en-US" sz="1050" b="1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具体内容</a:t>
            </a:r>
            <a:endParaRPr lang="en-US" altLang="ja-JP" sz="1050" b="1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2943A69-5FB5-6349-8A4F-A4DDA7A6E8E2}"/>
              </a:ext>
            </a:extLst>
          </p:cNvPr>
          <p:cNvSpPr/>
          <p:nvPr/>
        </p:nvSpPr>
        <p:spPr>
          <a:xfrm>
            <a:off x="10754740" y="3917391"/>
            <a:ext cx="1004115" cy="447766"/>
          </a:xfrm>
          <a:prstGeom prst="rect">
            <a:avLst/>
          </a:prstGeom>
          <a:solidFill>
            <a:schemeClr val="tx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差分</a:t>
            </a:r>
            <a:r>
              <a:rPr lang="en-US" altLang="ja-JP" sz="1200" b="1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課題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F5C767C1-EA14-3143-A72A-C03F45308547}"/>
              </a:ext>
            </a:extLst>
          </p:cNvPr>
          <p:cNvSpPr/>
          <p:nvPr/>
        </p:nvSpPr>
        <p:spPr>
          <a:xfrm>
            <a:off x="3324369" y="5444956"/>
            <a:ext cx="4018356" cy="13267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ja-JP" sz="1200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①</a:t>
            </a: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キャリアオーナーシップ人材が見える化され、</a:t>
            </a:r>
            <a:endParaRPr lang="en-US" altLang="ja-JP" sz="1200" b="1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効果的に増え、持続的につながっていく成果を、</a:t>
            </a:r>
            <a:endParaRPr lang="en-US" altLang="ja-JP" sz="1200" b="1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b="1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どうナレッジ化し、社内外に発信していくべきか</a:t>
            </a:r>
            <a:endParaRPr lang="en-US" altLang="ja-JP" sz="1200" b="1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5FFBD198-24DD-FE4D-A54B-959638752EBD}"/>
              </a:ext>
            </a:extLst>
          </p:cNvPr>
          <p:cNvSpPr/>
          <p:nvPr/>
        </p:nvSpPr>
        <p:spPr>
          <a:xfrm>
            <a:off x="442888" y="5444956"/>
            <a:ext cx="2612853" cy="1326712"/>
          </a:xfrm>
          <a:prstGeom prst="roundRect">
            <a:avLst>
              <a:gd name="adj" fmla="val 5967"/>
            </a:avLst>
          </a:prstGeom>
          <a:solidFill>
            <a:srgbClr val="00C1C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1067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経営視点で</a:t>
            </a:r>
            <a:r>
              <a:rPr lang="en-US" altLang="ja-JP" sz="1067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変わる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br>
              <a:rPr lang="en-US" altLang="ja-JP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キャリアオーナーシップ人材は</a:t>
            </a:r>
            <a:br>
              <a:rPr lang="en-US" altLang="ja-JP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事業にとって</a:t>
            </a:r>
            <a:endParaRPr lang="en-US" altLang="ja-JP" sz="12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どんな良いことをもたらすのか？</a:t>
            </a:r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48BBF981-FBD6-2748-A9A5-244677B94FE7}"/>
              </a:ext>
            </a:extLst>
          </p:cNvPr>
          <p:cNvCxnSpPr>
            <a:cxnSpLocks/>
          </p:cNvCxnSpPr>
          <p:nvPr/>
        </p:nvCxnSpPr>
        <p:spPr>
          <a:xfrm>
            <a:off x="583990" y="5363391"/>
            <a:ext cx="11055016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角丸四角形 42">
            <a:extLst>
              <a:ext uri="{FF2B5EF4-FFF2-40B4-BE49-F238E27FC236}">
                <a16:creationId xmlns:a16="http://schemas.microsoft.com/office/drawing/2014/main" id="{5638E5BE-A76E-A24F-B0C4-6E998B491ABD}"/>
              </a:ext>
            </a:extLst>
          </p:cNvPr>
          <p:cNvSpPr/>
          <p:nvPr/>
        </p:nvSpPr>
        <p:spPr>
          <a:xfrm>
            <a:off x="442890" y="2520734"/>
            <a:ext cx="2627081" cy="1326712"/>
          </a:xfrm>
          <a:prstGeom prst="roundRect">
            <a:avLst>
              <a:gd name="adj" fmla="val 5967"/>
            </a:avLst>
          </a:pr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33" b="1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933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933" b="1">
                <a:latin typeface="Yu Gothic" panose="020B0400000000000000" pitchFamily="34" charset="-128"/>
                <a:ea typeface="Yu Gothic" panose="020B0400000000000000" pitchFamily="34" charset="-128"/>
              </a:rPr>
              <a:t>人的資本視点で</a:t>
            </a:r>
            <a:r>
              <a:rPr lang="en-US" altLang="ja-JP" sz="933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933" b="1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増やす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12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キャリアオーナーシップ人材を</a:t>
            </a:r>
            <a:endParaRPr lang="en-US" altLang="ja-JP" sz="12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効果的に増やすには？</a:t>
            </a:r>
          </a:p>
        </p:txBody>
      </p:sp>
      <p:sp>
        <p:nvSpPr>
          <p:cNvPr id="44" name="角丸四角形 43">
            <a:extLst>
              <a:ext uri="{FF2B5EF4-FFF2-40B4-BE49-F238E27FC236}">
                <a16:creationId xmlns:a16="http://schemas.microsoft.com/office/drawing/2014/main" id="{BE7CA427-D680-A542-98A6-50D076F0DE49}"/>
              </a:ext>
            </a:extLst>
          </p:cNvPr>
          <p:cNvSpPr/>
          <p:nvPr/>
        </p:nvSpPr>
        <p:spPr>
          <a:xfrm>
            <a:off x="442889" y="3910998"/>
            <a:ext cx="2627081" cy="1336535"/>
          </a:xfrm>
          <a:prstGeom prst="roundRect">
            <a:avLst>
              <a:gd name="adj" fmla="val 5967"/>
            </a:avLst>
          </a:pr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（ 事業視点で 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つなぐ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キャリアオーナーシップ人材を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持続的な企業の成長に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つなげるにはどうすべきか？</a:t>
            </a:r>
          </a:p>
        </p:txBody>
      </p:sp>
      <p:sp>
        <p:nvSpPr>
          <p:cNvPr id="45" name="角丸四角形 44">
            <a:extLst>
              <a:ext uri="{FF2B5EF4-FFF2-40B4-BE49-F238E27FC236}">
                <a16:creationId xmlns:a16="http://schemas.microsoft.com/office/drawing/2014/main" id="{5BF2E361-DD83-F743-91A2-B082E9225204}"/>
              </a:ext>
            </a:extLst>
          </p:cNvPr>
          <p:cNvSpPr/>
          <p:nvPr/>
        </p:nvSpPr>
        <p:spPr>
          <a:xfrm>
            <a:off x="442891" y="1130481"/>
            <a:ext cx="2627081" cy="1326700"/>
          </a:xfrm>
          <a:prstGeom prst="roundRect">
            <a:avLst>
              <a:gd name="adj" fmla="val 5967"/>
            </a:avLst>
          </a:prstGeom>
          <a:solidFill>
            <a:schemeClr val="tx1">
              <a:lumMod val="50000"/>
              <a:lumOff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（ 前提条件 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見える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そもそもキャリアオーナーシップ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人材は企業にとって良いのか？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また、どう見える化できるのか？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1F539892-2FE2-7D46-9E5A-11801E864E6A}"/>
              </a:ext>
            </a:extLst>
          </p:cNvPr>
          <p:cNvSpPr/>
          <p:nvPr/>
        </p:nvSpPr>
        <p:spPr>
          <a:xfrm>
            <a:off x="1217223" y="703492"/>
            <a:ext cx="1005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重要論点</a:t>
            </a:r>
            <a:endParaRPr lang="en-US" altLang="ja-JP" sz="16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8DE4769C-16B1-8C45-88DA-A14F16149889}"/>
              </a:ext>
            </a:extLst>
          </p:cNvPr>
          <p:cNvCxnSpPr>
            <a:cxnSpLocks/>
          </p:cNvCxnSpPr>
          <p:nvPr/>
        </p:nvCxnSpPr>
        <p:spPr>
          <a:xfrm>
            <a:off x="583990" y="1035775"/>
            <a:ext cx="227187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角丸四角形 51">
            <a:extLst>
              <a:ext uri="{FF2B5EF4-FFF2-40B4-BE49-F238E27FC236}">
                <a16:creationId xmlns:a16="http://schemas.microsoft.com/office/drawing/2014/main" id="{82C4CD90-B9A9-43F2-92A4-884E9283DA91}"/>
              </a:ext>
            </a:extLst>
          </p:cNvPr>
          <p:cNvSpPr/>
          <p:nvPr/>
        </p:nvSpPr>
        <p:spPr>
          <a:xfrm>
            <a:off x="2509703" y="186517"/>
            <a:ext cx="7172592" cy="37457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リフレクションのポイント</a:t>
            </a:r>
          </a:p>
        </p:txBody>
      </p:sp>
      <p:pic>
        <p:nvPicPr>
          <p:cNvPr id="51" name="図 50">
            <a:extLst>
              <a:ext uri="{FF2B5EF4-FFF2-40B4-BE49-F238E27FC236}">
                <a16:creationId xmlns:a16="http://schemas.microsoft.com/office/drawing/2014/main" id="{576B41C6-DC9B-4183-815A-64FB6DFCB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5563" y="6503494"/>
            <a:ext cx="1059138" cy="294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042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29488766-E5B6-C343-81E9-EB4083E79628}"/>
              </a:ext>
            </a:extLst>
          </p:cNvPr>
          <p:cNvSpPr/>
          <p:nvPr/>
        </p:nvSpPr>
        <p:spPr>
          <a:xfrm>
            <a:off x="442890" y="2177834"/>
            <a:ext cx="2627081" cy="1326712"/>
          </a:xfrm>
          <a:prstGeom prst="roundRect">
            <a:avLst>
              <a:gd name="adj" fmla="val 5967"/>
            </a:avLst>
          </a:pr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33" b="1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933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933" b="1">
                <a:latin typeface="Yu Gothic" panose="020B0400000000000000" pitchFamily="34" charset="-128"/>
                <a:ea typeface="Yu Gothic" panose="020B0400000000000000" pitchFamily="34" charset="-128"/>
              </a:rPr>
              <a:t>人的資本視点で</a:t>
            </a:r>
            <a:r>
              <a:rPr lang="en-US" altLang="ja-JP" sz="933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933" b="1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増やす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12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キャリアオーナーシップ人材を</a:t>
            </a:r>
            <a:endParaRPr lang="en-US" altLang="ja-JP" sz="12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効果的に増やすには？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508A0A97-6563-E54D-88D0-44DC0E60DDCF}"/>
              </a:ext>
            </a:extLst>
          </p:cNvPr>
          <p:cNvSpPr/>
          <p:nvPr/>
        </p:nvSpPr>
        <p:spPr>
          <a:xfrm>
            <a:off x="442889" y="3568098"/>
            <a:ext cx="2627081" cy="1336535"/>
          </a:xfrm>
          <a:prstGeom prst="roundRect">
            <a:avLst>
              <a:gd name="adj" fmla="val 5967"/>
            </a:avLst>
          </a:pr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（ 事業視点で 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つなぐ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キャリアオーナーシップ人材を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持続的な企業の成長に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つなげるにはどうすべきか？</a:t>
            </a: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5B4F7E52-A196-5D41-A677-423EB7E48C58}"/>
              </a:ext>
            </a:extLst>
          </p:cNvPr>
          <p:cNvSpPr/>
          <p:nvPr/>
        </p:nvSpPr>
        <p:spPr>
          <a:xfrm>
            <a:off x="442888" y="5102056"/>
            <a:ext cx="2612853" cy="1326712"/>
          </a:xfrm>
          <a:prstGeom prst="roundRect">
            <a:avLst>
              <a:gd name="adj" fmla="val 5967"/>
            </a:avLst>
          </a:prstGeom>
          <a:solidFill>
            <a:srgbClr val="00C1C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（</a:t>
            </a:r>
            <a:r>
              <a:rPr lang="en-US" altLang="ja-JP" sz="1067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経営視点で</a:t>
            </a:r>
            <a:r>
              <a:rPr lang="en-US" altLang="ja-JP" sz="1067" b="1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変わる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br>
              <a:rPr lang="en-US" altLang="ja-JP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キャリアオーナーシップ人材は</a:t>
            </a:r>
            <a:br>
              <a:rPr lang="en-US" altLang="ja-JP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事業にとって</a:t>
            </a:r>
            <a:endParaRPr lang="en-US" altLang="ja-JP" sz="12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どんな良いことをもたらすのか？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4A05B96C-F856-4D45-9912-4EDA55B87A0E}"/>
              </a:ext>
            </a:extLst>
          </p:cNvPr>
          <p:cNvSpPr/>
          <p:nvPr/>
        </p:nvSpPr>
        <p:spPr>
          <a:xfrm>
            <a:off x="442891" y="787581"/>
            <a:ext cx="2627081" cy="1326700"/>
          </a:xfrm>
          <a:prstGeom prst="roundRect">
            <a:avLst>
              <a:gd name="adj" fmla="val 5967"/>
            </a:avLst>
          </a:prstGeom>
          <a:solidFill>
            <a:schemeClr val="tx1">
              <a:lumMod val="50000"/>
              <a:lumOff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67" b="1">
                <a:latin typeface="Yu Gothic" panose="020B0400000000000000" pitchFamily="34" charset="-128"/>
                <a:ea typeface="Yu Gothic" panose="020B0400000000000000" pitchFamily="34" charset="-128"/>
              </a:rPr>
              <a:t>（ 前提条件 ）</a:t>
            </a:r>
            <a:r>
              <a:rPr lang="ja-JP" altLang="en-US" sz="2133" b="1">
                <a:latin typeface="Yu Gothic" panose="020B0400000000000000" pitchFamily="34" charset="-128"/>
                <a:ea typeface="Yu Gothic" panose="020B0400000000000000" pitchFamily="34" charset="-128"/>
              </a:rPr>
              <a:t>見える</a:t>
            </a:r>
            <a:endParaRPr lang="en-US" altLang="ja-JP" sz="2133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そもそもキャリアオーナーシップ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人材は企業にとって良いのか？</a:t>
            </a:r>
            <a:endParaRPr lang="en-US" altLang="ja-JP" sz="1200" b="1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ja-JP" altLang="en-US" sz="1200" b="1">
                <a:latin typeface="Yu Gothic" panose="020B0400000000000000" pitchFamily="34" charset="-128"/>
                <a:ea typeface="Yu Gothic" panose="020B0400000000000000" pitchFamily="34" charset="-128"/>
              </a:rPr>
              <a:t>また、どう見える化できるのか？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588801E-684E-0C43-85D6-E944383CA01D}"/>
              </a:ext>
            </a:extLst>
          </p:cNvPr>
          <p:cNvSpPr/>
          <p:nvPr/>
        </p:nvSpPr>
        <p:spPr>
          <a:xfrm>
            <a:off x="3304441" y="1201081"/>
            <a:ext cx="2033767" cy="91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取組みたいと思う仕組みや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施策を具体的にご記入下さい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99C9163-2630-1F48-AAD8-FB934D42CED2}"/>
              </a:ext>
            </a:extLst>
          </p:cNvPr>
          <p:cNvSpPr/>
          <p:nvPr/>
        </p:nvSpPr>
        <p:spPr>
          <a:xfrm>
            <a:off x="3304441" y="263695"/>
            <a:ext cx="2033767" cy="447766"/>
          </a:xfrm>
          <a:prstGeom prst="rect">
            <a:avLst/>
          </a:prstGeom>
          <a:solidFill>
            <a:schemeClr val="tx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仕組み</a:t>
            </a:r>
            <a:r>
              <a:rPr lang="en-US" altLang="ja-JP" sz="1400" b="1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施策</a:t>
            </a:r>
            <a:endParaRPr lang="en-US" altLang="ja-JP" sz="14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D793843-7A65-C14F-87B6-390A2DAE583C}"/>
              </a:ext>
            </a:extLst>
          </p:cNvPr>
          <p:cNvSpPr/>
          <p:nvPr/>
        </p:nvSpPr>
        <p:spPr>
          <a:xfrm>
            <a:off x="5435939" y="263695"/>
            <a:ext cx="2033767" cy="447766"/>
          </a:xfrm>
          <a:prstGeom prst="rect">
            <a:avLst/>
          </a:prstGeom>
          <a:solidFill>
            <a:schemeClr val="tx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運用</a:t>
            </a:r>
            <a:endParaRPr lang="en-US" altLang="ja-JP" sz="14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1EDEFCD-C7EE-084B-96D0-118FD7538E77}"/>
              </a:ext>
            </a:extLst>
          </p:cNvPr>
          <p:cNvSpPr/>
          <p:nvPr/>
        </p:nvSpPr>
        <p:spPr>
          <a:xfrm>
            <a:off x="7567451" y="263695"/>
            <a:ext cx="2033767" cy="447766"/>
          </a:xfrm>
          <a:prstGeom prst="rect">
            <a:avLst/>
          </a:prstGeom>
          <a:solidFill>
            <a:schemeClr val="tx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効果検証</a:t>
            </a:r>
            <a:endParaRPr lang="en-US" altLang="ja-JP" sz="14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4D6E7F8A-9C9D-ED4E-8F64-227F948849C1}"/>
              </a:ext>
            </a:extLst>
          </p:cNvPr>
          <p:cNvSpPr/>
          <p:nvPr/>
        </p:nvSpPr>
        <p:spPr>
          <a:xfrm>
            <a:off x="9698962" y="784444"/>
            <a:ext cx="2033767" cy="13267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③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現状実施中または検討中の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施策との差分や課題について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43C014B4-4BFC-8545-8FA9-2A78BA6A8C0F}"/>
              </a:ext>
            </a:extLst>
          </p:cNvPr>
          <p:cNvSpPr/>
          <p:nvPr/>
        </p:nvSpPr>
        <p:spPr>
          <a:xfrm>
            <a:off x="9698962" y="263695"/>
            <a:ext cx="2033767" cy="447766"/>
          </a:xfrm>
          <a:prstGeom prst="rect">
            <a:avLst/>
          </a:prstGeom>
          <a:solidFill>
            <a:schemeClr val="tx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差分</a:t>
            </a:r>
            <a:r>
              <a:rPr lang="en-US" altLang="ja-JP" sz="1400" b="1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ja-JP" altLang="en-US" sz="1400" b="1">
                <a:latin typeface="Yu Gothic" panose="020B0400000000000000" pitchFamily="34" charset="-128"/>
                <a:ea typeface="Yu Gothic" panose="020B0400000000000000" pitchFamily="34" charset="-128"/>
              </a:rPr>
              <a:t>課題</a:t>
            </a:r>
            <a:endParaRPr lang="en-US" altLang="ja-JP" sz="14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3EB9732-2925-AA4A-A582-9E8CD1FD36FF}"/>
              </a:ext>
            </a:extLst>
          </p:cNvPr>
          <p:cNvSpPr/>
          <p:nvPr/>
        </p:nvSpPr>
        <p:spPr>
          <a:xfrm>
            <a:off x="3372300" y="1793049"/>
            <a:ext cx="948767" cy="260272"/>
          </a:xfrm>
          <a:prstGeom prst="rect">
            <a:avLst/>
          </a:prstGeom>
          <a:solidFill>
            <a:schemeClr val="tx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>
                <a:latin typeface="Yu Gothic" panose="020B0400000000000000" pitchFamily="34" charset="-128"/>
                <a:ea typeface="Yu Gothic" panose="020B0400000000000000" pitchFamily="34" charset="-128"/>
              </a:rPr>
              <a:t>評価：</a:t>
            </a:r>
            <a:r>
              <a:rPr lang="en-US" altLang="ja-JP" sz="1050" b="1" dirty="0">
                <a:latin typeface="Yu Gothic" panose="020B0400000000000000" pitchFamily="34" charset="-128"/>
                <a:ea typeface="Yu Gothic" panose="020B0400000000000000" pitchFamily="34" charset="-128"/>
              </a:rPr>
              <a:t>0~4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4FE3870-F2A6-3F43-B0D2-8CE3635A7569}"/>
              </a:ext>
            </a:extLst>
          </p:cNvPr>
          <p:cNvSpPr/>
          <p:nvPr/>
        </p:nvSpPr>
        <p:spPr>
          <a:xfrm>
            <a:off x="9698962" y="2187071"/>
            <a:ext cx="2033767" cy="13266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pPr lvl="0"/>
            <a:r>
              <a:rPr lang="en-US" altLang="ja-JP" sz="1050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③</a:t>
            </a:r>
            <a:r>
              <a:rPr lang="ja-JP" altLang="en-US" sz="105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現状実施中または検討中の</a:t>
            </a:r>
            <a:endParaRPr lang="en-US" altLang="ja-JP" sz="1050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ja-JP" altLang="en-US" sz="105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施策との差分や課題について</a:t>
            </a:r>
            <a:endParaRPr lang="en-US" altLang="ja-JP" sz="1050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ja-JP" altLang="en-US" sz="105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ご記入下さい</a:t>
            </a:r>
            <a:endParaRPr lang="en-US" altLang="ja-JP" sz="1050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3DBE67DC-02A2-3443-9350-B4EAA1DB6099}"/>
              </a:ext>
            </a:extLst>
          </p:cNvPr>
          <p:cNvSpPr/>
          <p:nvPr/>
        </p:nvSpPr>
        <p:spPr>
          <a:xfrm>
            <a:off x="9698962" y="3577936"/>
            <a:ext cx="2033767" cy="13266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pPr lvl="0"/>
            <a:r>
              <a:rPr lang="en-US" altLang="ja-JP" sz="1050" dirty="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③</a:t>
            </a:r>
            <a:r>
              <a:rPr lang="ja-JP" altLang="en-US" sz="105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現状実施中または検討中の</a:t>
            </a:r>
            <a:endParaRPr lang="en-US" altLang="ja-JP" sz="1050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ja-JP" altLang="en-US" sz="105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施策との差分や課題について</a:t>
            </a:r>
            <a:endParaRPr lang="en-US" altLang="ja-JP" sz="1050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0"/>
            <a:r>
              <a:rPr lang="ja-JP" altLang="en-US" sz="1050">
                <a:solidFill>
                  <a:prstClr val="black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ご記入下さい</a:t>
            </a:r>
            <a:endParaRPr lang="en-US" altLang="ja-JP" sz="1050" dirty="0">
              <a:solidFill>
                <a:prstClr val="black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A690812-921F-4746-AFA5-52170F4B655D}"/>
              </a:ext>
            </a:extLst>
          </p:cNvPr>
          <p:cNvSpPr/>
          <p:nvPr/>
        </p:nvSpPr>
        <p:spPr>
          <a:xfrm>
            <a:off x="583990" y="310353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>
                <a:latin typeface="Yu Gothic" panose="020B0400000000000000" pitchFamily="34" charset="-128"/>
                <a:ea typeface="Yu Gothic" panose="020B0400000000000000" pitchFamily="34" charset="-128"/>
              </a:rPr>
              <a:t>記入用ワークシート</a:t>
            </a:r>
            <a:endParaRPr lang="en-US" altLang="ja-JP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E22E89CF-A441-874B-AB47-DF3D201602C9}"/>
              </a:ext>
            </a:extLst>
          </p:cNvPr>
          <p:cNvCxnSpPr>
            <a:cxnSpLocks/>
          </p:cNvCxnSpPr>
          <p:nvPr/>
        </p:nvCxnSpPr>
        <p:spPr>
          <a:xfrm>
            <a:off x="583990" y="711461"/>
            <a:ext cx="227187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875DFF4-EB23-F741-A561-AE4744A99916}"/>
              </a:ext>
            </a:extLst>
          </p:cNvPr>
          <p:cNvSpPr/>
          <p:nvPr/>
        </p:nvSpPr>
        <p:spPr>
          <a:xfrm>
            <a:off x="3304441" y="784949"/>
            <a:ext cx="6296777" cy="31875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①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どうすれば、</a:t>
            </a:r>
            <a:r>
              <a:rPr lang="ja-JP" altLang="en-US" sz="1050" spc="-1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人材の効率的な見える化ができると思うか、ご記入ください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12C5872-B68B-BD4F-BF26-C5BF6990CE9B}"/>
              </a:ext>
            </a:extLst>
          </p:cNvPr>
          <p:cNvSpPr/>
          <p:nvPr/>
        </p:nvSpPr>
        <p:spPr>
          <a:xfrm>
            <a:off x="5435939" y="1204628"/>
            <a:ext cx="2033767" cy="91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取組みたいと思う仕組みや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施策を具体的にご記入下さい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AECDC626-E439-654A-BF39-10E0CC77EA0D}"/>
              </a:ext>
            </a:extLst>
          </p:cNvPr>
          <p:cNvSpPr/>
          <p:nvPr/>
        </p:nvSpPr>
        <p:spPr>
          <a:xfrm>
            <a:off x="7567451" y="1201081"/>
            <a:ext cx="2033767" cy="91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取組みたいと思う仕組みや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施策を具体的にご記入下さい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7186078D-B02E-C340-B2AE-33DD14C4F8F0}"/>
              </a:ext>
            </a:extLst>
          </p:cNvPr>
          <p:cNvSpPr/>
          <p:nvPr/>
        </p:nvSpPr>
        <p:spPr>
          <a:xfrm>
            <a:off x="3304441" y="2177834"/>
            <a:ext cx="6296777" cy="32584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①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どうすれば、</a:t>
            </a:r>
            <a:r>
              <a:rPr lang="ja-JP" altLang="en-US" sz="1050" spc="-1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人材が効果的に増やせると思うか、ご記入ください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81490EB7-D941-7E43-B136-B551ADDDFE01}"/>
              </a:ext>
            </a:extLst>
          </p:cNvPr>
          <p:cNvSpPr/>
          <p:nvPr/>
        </p:nvSpPr>
        <p:spPr>
          <a:xfrm>
            <a:off x="3304441" y="3569025"/>
            <a:ext cx="6296777" cy="3461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③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どうすれば、</a:t>
            </a:r>
            <a:r>
              <a:rPr lang="ja-JP" altLang="en-US" sz="1050" spc="-1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人材を企業の持続的な成長につなげると思うか、ご記入ください</a:t>
            </a: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3441EE46-4077-6547-AAD6-C96AB69928C7}"/>
              </a:ext>
            </a:extLst>
          </p:cNvPr>
          <p:cNvSpPr/>
          <p:nvPr/>
        </p:nvSpPr>
        <p:spPr>
          <a:xfrm>
            <a:off x="3304441" y="5819748"/>
            <a:ext cx="8428287" cy="6090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実際の事例・こんな変化が起きているといったアウトカムを、具体的にご記入ください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C5A7C10A-0F3F-2B4F-A5C4-66A1050F0FDA}"/>
              </a:ext>
            </a:extLst>
          </p:cNvPr>
          <p:cNvSpPr/>
          <p:nvPr/>
        </p:nvSpPr>
        <p:spPr>
          <a:xfrm>
            <a:off x="3304441" y="5136295"/>
            <a:ext cx="8428287" cy="58961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①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キャリアオーナーシップ人材が見える化され、効果的に増え、持続的につながっていく成果を、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どうナレッジ化し社内外に発信していくべきか、短期</a:t>
            </a:r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中長期的視点に分けてご記入ください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71AC5690-6010-C242-A71F-FFDE9EA20975}"/>
              </a:ext>
            </a:extLst>
          </p:cNvPr>
          <p:cNvCxnSpPr>
            <a:cxnSpLocks/>
          </p:cNvCxnSpPr>
          <p:nvPr/>
        </p:nvCxnSpPr>
        <p:spPr>
          <a:xfrm>
            <a:off x="583990" y="5020491"/>
            <a:ext cx="11055016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EB69AC3-1076-5742-B628-1CB23FD6903A}"/>
              </a:ext>
            </a:extLst>
          </p:cNvPr>
          <p:cNvSpPr/>
          <p:nvPr/>
        </p:nvSpPr>
        <p:spPr>
          <a:xfrm>
            <a:off x="5504049" y="1793049"/>
            <a:ext cx="948767" cy="260272"/>
          </a:xfrm>
          <a:prstGeom prst="rect">
            <a:avLst/>
          </a:prstGeom>
          <a:solidFill>
            <a:schemeClr val="tx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>
                <a:latin typeface="Yu Gothic" panose="020B0400000000000000" pitchFamily="34" charset="-128"/>
                <a:ea typeface="Yu Gothic" panose="020B0400000000000000" pitchFamily="34" charset="-128"/>
              </a:rPr>
              <a:t>評価：</a:t>
            </a:r>
            <a:r>
              <a:rPr lang="en-US" altLang="ja-JP" sz="1050" b="1" dirty="0">
                <a:latin typeface="Yu Gothic" panose="020B0400000000000000" pitchFamily="34" charset="-128"/>
                <a:ea typeface="Yu Gothic" panose="020B0400000000000000" pitchFamily="34" charset="-128"/>
              </a:rPr>
              <a:t>0~4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08856CE-ECAE-3643-A601-61C13DA0AAFA}"/>
              </a:ext>
            </a:extLst>
          </p:cNvPr>
          <p:cNvSpPr/>
          <p:nvPr/>
        </p:nvSpPr>
        <p:spPr>
          <a:xfrm>
            <a:off x="7635561" y="1793049"/>
            <a:ext cx="948767" cy="260272"/>
          </a:xfrm>
          <a:prstGeom prst="rect">
            <a:avLst/>
          </a:prstGeom>
          <a:solidFill>
            <a:schemeClr val="tx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>
                <a:latin typeface="Yu Gothic" panose="020B0400000000000000" pitchFamily="34" charset="-128"/>
                <a:ea typeface="Yu Gothic" panose="020B0400000000000000" pitchFamily="34" charset="-128"/>
              </a:rPr>
              <a:t>評価：</a:t>
            </a:r>
            <a:r>
              <a:rPr lang="en-US" altLang="ja-JP" sz="1050" b="1" dirty="0">
                <a:latin typeface="Yu Gothic" panose="020B0400000000000000" pitchFamily="34" charset="-128"/>
                <a:ea typeface="Yu Gothic" panose="020B0400000000000000" pitchFamily="34" charset="-128"/>
              </a:rPr>
              <a:t>0~4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6B0F079C-46A4-F14F-A6DA-6C58DB09A7A1}"/>
              </a:ext>
            </a:extLst>
          </p:cNvPr>
          <p:cNvSpPr/>
          <p:nvPr/>
        </p:nvSpPr>
        <p:spPr>
          <a:xfrm>
            <a:off x="3304434" y="2573671"/>
            <a:ext cx="2033767" cy="91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取組みたいと思う仕組みや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施策を具体的にご記入下さい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C873091-1172-BB48-9974-409FF34107CA}"/>
              </a:ext>
            </a:extLst>
          </p:cNvPr>
          <p:cNvSpPr/>
          <p:nvPr/>
        </p:nvSpPr>
        <p:spPr>
          <a:xfrm>
            <a:off x="3372293" y="3165639"/>
            <a:ext cx="948767" cy="260272"/>
          </a:xfrm>
          <a:prstGeom prst="rect">
            <a:avLst/>
          </a:prstGeom>
          <a:solidFill>
            <a:schemeClr val="tx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>
                <a:latin typeface="Yu Gothic" panose="020B0400000000000000" pitchFamily="34" charset="-128"/>
                <a:ea typeface="Yu Gothic" panose="020B0400000000000000" pitchFamily="34" charset="-128"/>
              </a:rPr>
              <a:t>評価：</a:t>
            </a:r>
            <a:r>
              <a:rPr lang="en-US" altLang="ja-JP" sz="1050" b="1" dirty="0">
                <a:latin typeface="Yu Gothic" panose="020B0400000000000000" pitchFamily="34" charset="-128"/>
                <a:ea typeface="Yu Gothic" panose="020B0400000000000000" pitchFamily="34" charset="-128"/>
              </a:rPr>
              <a:t>0~4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C3B9997B-D357-0649-A0D0-7A89ED25F0A8}"/>
              </a:ext>
            </a:extLst>
          </p:cNvPr>
          <p:cNvSpPr/>
          <p:nvPr/>
        </p:nvSpPr>
        <p:spPr>
          <a:xfrm>
            <a:off x="5435932" y="2577218"/>
            <a:ext cx="2033767" cy="91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取組みたいと思う仕組みや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施策を具体的にご記入下さい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8005EB95-363D-A040-BE90-C6FA49C98720}"/>
              </a:ext>
            </a:extLst>
          </p:cNvPr>
          <p:cNvSpPr/>
          <p:nvPr/>
        </p:nvSpPr>
        <p:spPr>
          <a:xfrm>
            <a:off x="7567444" y="2573671"/>
            <a:ext cx="2033767" cy="91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取組みたいと思う仕組みや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施策を具体的にご記入下さい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21EBE9EF-8084-5740-8F86-2630C2E41318}"/>
              </a:ext>
            </a:extLst>
          </p:cNvPr>
          <p:cNvSpPr/>
          <p:nvPr/>
        </p:nvSpPr>
        <p:spPr>
          <a:xfrm>
            <a:off x="5504042" y="3165639"/>
            <a:ext cx="948767" cy="260272"/>
          </a:xfrm>
          <a:prstGeom prst="rect">
            <a:avLst/>
          </a:prstGeom>
          <a:solidFill>
            <a:schemeClr val="tx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>
                <a:latin typeface="Yu Gothic" panose="020B0400000000000000" pitchFamily="34" charset="-128"/>
                <a:ea typeface="Yu Gothic" panose="020B0400000000000000" pitchFamily="34" charset="-128"/>
              </a:rPr>
              <a:t>評価：</a:t>
            </a:r>
            <a:r>
              <a:rPr lang="en-US" altLang="ja-JP" sz="1050" b="1" dirty="0">
                <a:latin typeface="Yu Gothic" panose="020B0400000000000000" pitchFamily="34" charset="-128"/>
                <a:ea typeface="Yu Gothic" panose="020B0400000000000000" pitchFamily="34" charset="-128"/>
              </a:rPr>
              <a:t>0~4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3D3F0859-41C8-4344-88EE-E1EE3E42887F}"/>
              </a:ext>
            </a:extLst>
          </p:cNvPr>
          <p:cNvSpPr/>
          <p:nvPr/>
        </p:nvSpPr>
        <p:spPr>
          <a:xfrm>
            <a:off x="7635554" y="3165639"/>
            <a:ext cx="948767" cy="260272"/>
          </a:xfrm>
          <a:prstGeom prst="rect">
            <a:avLst/>
          </a:prstGeom>
          <a:solidFill>
            <a:schemeClr val="tx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>
                <a:latin typeface="Yu Gothic" panose="020B0400000000000000" pitchFamily="34" charset="-128"/>
                <a:ea typeface="Yu Gothic" panose="020B0400000000000000" pitchFamily="34" charset="-128"/>
              </a:rPr>
              <a:t>評価：</a:t>
            </a:r>
            <a:r>
              <a:rPr lang="en-US" altLang="ja-JP" sz="1050" b="1" dirty="0">
                <a:latin typeface="Yu Gothic" panose="020B0400000000000000" pitchFamily="34" charset="-128"/>
                <a:ea typeface="Yu Gothic" panose="020B0400000000000000" pitchFamily="34" charset="-128"/>
              </a:rPr>
              <a:t>0~4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DEE97F14-E09E-154A-9689-19B4815D646A}"/>
              </a:ext>
            </a:extLst>
          </p:cNvPr>
          <p:cNvSpPr/>
          <p:nvPr/>
        </p:nvSpPr>
        <p:spPr>
          <a:xfrm>
            <a:off x="3304434" y="3992824"/>
            <a:ext cx="2033767" cy="91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取組みたいと思う仕組みや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施策を具体的にご記入下さい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F550ACB2-1445-474A-89A9-2DB7485333D3}"/>
              </a:ext>
            </a:extLst>
          </p:cNvPr>
          <p:cNvSpPr/>
          <p:nvPr/>
        </p:nvSpPr>
        <p:spPr>
          <a:xfrm>
            <a:off x="3372293" y="4584792"/>
            <a:ext cx="948767" cy="260272"/>
          </a:xfrm>
          <a:prstGeom prst="rect">
            <a:avLst/>
          </a:prstGeom>
          <a:solidFill>
            <a:schemeClr val="tx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>
                <a:latin typeface="Yu Gothic" panose="020B0400000000000000" pitchFamily="34" charset="-128"/>
                <a:ea typeface="Yu Gothic" panose="020B0400000000000000" pitchFamily="34" charset="-128"/>
              </a:rPr>
              <a:t>評価：</a:t>
            </a:r>
            <a:r>
              <a:rPr lang="en-US" altLang="ja-JP" sz="1050" b="1" dirty="0">
                <a:latin typeface="Yu Gothic" panose="020B0400000000000000" pitchFamily="34" charset="-128"/>
                <a:ea typeface="Yu Gothic" panose="020B0400000000000000" pitchFamily="34" charset="-128"/>
              </a:rPr>
              <a:t>0~4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B9B5AEA-909A-B745-85D2-24563789DCC9}"/>
              </a:ext>
            </a:extLst>
          </p:cNvPr>
          <p:cNvSpPr/>
          <p:nvPr/>
        </p:nvSpPr>
        <p:spPr>
          <a:xfrm>
            <a:off x="5435932" y="3996371"/>
            <a:ext cx="2033767" cy="91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取組みたいと思う仕組みや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施策を具体的にご記入下さい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C13642F2-F590-5C4D-80CB-1B01D54A75AF}"/>
              </a:ext>
            </a:extLst>
          </p:cNvPr>
          <p:cNvSpPr/>
          <p:nvPr/>
        </p:nvSpPr>
        <p:spPr>
          <a:xfrm>
            <a:off x="7567444" y="3992824"/>
            <a:ext cx="2033767" cy="91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r>
              <a:rPr lang="en-US" altLang="ja-JP" sz="1050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②</a:t>
            </a:r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取組みたいと思う仕組みや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施策を具体的にご記入下さい</a:t>
            </a:r>
            <a:endParaRPr lang="en-US" altLang="ja-JP" sz="1050" dirty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DF37EBB-A2EB-1B4E-A1FE-663803FCF583}"/>
              </a:ext>
            </a:extLst>
          </p:cNvPr>
          <p:cNvSpPr/>
          <p:nvPr/>
        </p:nvSpPr>
        <p:spPr>
          <a:xfrm>
            <a:off x="5504042" y="4584792"/>
            <a:ext cx="948767" cy="260272"/>
          </a:xfrm>
          <a:prstGeom prst="rect">
            <a:avLst/>
          </a:prstGeom>
          <a:solidFill>
            <a:schemeClr val="tx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>
                <a:latin typeface="Yu Gothic" panose="020B0400000000000000" pitchFamily="34" charset="-128"/>
                <a:ea typeface="Yu Gothic" panose="020B0400000000000000" pitchFamily="34" charset="-128"/>
              </a:rPr>
              <a:t>評価：</a:t>
            </a:r>
            <a:r>
              <a:rPr lang="en-US" altLang="ja-JP" sz="1050" b="1" dirty="0">
                <a:latin typeface="Yu Gothic" panose="020B0400000000000000" pitchFamily="34" charset="-128"/>
                <a:ea typeface="Yu Gothic" panose="020B0400000000000000" pitchFamily="34" charset="-128"/>
              </a:rPr>
              <a:t>0~4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E65A572C-6EF8-6C48-AC3A-195377413CBE}"/>
              </a:ext>
            </a:extLst>
          </p:cNvPr>
          <p:cNvSpPr/>
          <p:nvPr/>
        </p:nvSpPr>
        <p:spPr>
          <a:xfrm>
            <a:off x="7635554" y="4584792"/>
            <a:ext cx="948767" cy="260272"/>
          </a:xfrm>
          <a:prstGeom prst="rect">
            <a:avLst/>
          </a:prstGeom>
          <a:solidFill>
            <a:schemeClr val="tx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>
                <a:latin typeface="Yu Gothic" panose="020B0400000000000000" pitchFamily="34" charset="-128"/>
                <a:ea typeface="Yu Gothic" panose="020B0400000000000000" pitchFamily="34" charset="-128"/>
              </a:rPr>
              <a:t>評価：</a:t>
            </a:r>
            <a:r>
              <a:rPr lang="en-US" altLang="ja-JP" sz="1050" b="1" dirty="0">
                <a:latin typeface="Yu Gothic" panose="020B0400000000000000" pitchFamily="34" charset="-128"/>
                <a:ea typeface="Yu Gothic" panose="020B0400000000000000" pitchFamily="34" charset="-128"/>
              </a:rPr>
              <a:t>0~4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A24B8EC7-B676-48EA-8CEC-55619CC785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5563" y="6503494"/>
            <a:ext cx="1059138" cy="294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4973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B7B3149-A07C-CE48-B5D2-DC4A4FACEE29}"/>
              </a:ext>
            </a:extLst>
          </p:cNvPr>
          <p:cNvSpPr/>
          <p:nvPr/>
        </p:nvSpPr>
        <p:spPr>
          <a:xfrm>
            <a:off x="735874" y="2430931"/>
            <a:ext cx="10054046" cy="3515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/>
              <a:t>◆本棚卸しシートに関するお問い合わせ先</a:t>
            </a:r>
          </a:p>
          <a:p>
            <a:pPr>
              <a:lnSpc>
                <a:spcPct val="150000"/>
              </a:lnSpc>
            </a:pPr>
            <a:endParaRPr lang="en-US" altLang="ja-JP" b="1" dirty="0"/>
          </a:p>
          <a:p>
            <a:pPr>
              <a:lnSpc>
                <a:spcPct val="150000"/>
              </a:lnSpc>
            </a:pPr>
            <a:r>
              <a:rPr lang="ja-JP" altLang="en-US" b="1" dirty="0"/>
              <a:t>キャリアオーナーシップとはたらく未来コンソーシアムのサイト内にある</a:t>
            </a:r>
            <a:endParaRPr lang="en-US" altLang="ja-JP" b="1" dirty="0"/>
          </a:p>
          <a:p>
            <a:pPr>
              <a:lnSpc>
                <a:spcPct val="150000"/>
              </a:lnSpc>
            </a:pPr>
            <a:r>
              <a:rPr lang="ja-JP" altLang="en-US" b="1" dirty="0"/>
              <a:t>「お問合せフォーム」よりお問い合わせください。 </a:t>
            </a:r>
            <a:endParaRPr lang="en-US" altLang="ja-JP" b="1" dirty="0"/>
          </a:p>
          <a:p>
            <a:pPr>
              <a:lnSpc>
                <a:spcPct val="150000"/>
              </a:lnSpc>
            </a:pPr>
            <a:r>
              <a:rPr lang="en-US" altLang="ja-JP" b="1" dirty="0">
                <a:hlinkClick r:id="rId2"/>
              </a:rPr>
              <a:t>https://co-consortium.persol-career.co.jp/</a:t>
            </a:r>
            <a:endParaRPr lang="en-US" altLang="ja-JP" b="1" dirty="0"/>
          </a:p>
          <a:p>
            <a:pPr>
              <a:lnSpc>
                <a:spcPct val="150000"/>
              </a:lnSpc>
            </a:pPr>
            <a:endParaRPr lang="ja-JP" altLang="en-US" b="1" dirty="0"/>
          </a:p>
          <a:p>
            <a:pPr>
              <a:lnSpc>
                <a:spcPct val="150000"/>
              </a:lnSpc>
            </a:pPr>
            <a:r>
              <a:rPr lang="ja-JP" altLang="en-US" b="1" dirty="0"/>
              <a:t>コンソーシアム事務局（パーソルキャリア株式会社）</a:t>
            </a:r>
            <a:endParaRPr lang="en-US" altLang="ja-JP" b="1" dirty="0"/>
          </a:p>
          <a:p>
            <a:pPr>
              <a:lnSpc>
                <a:spcPct val="150000"/>
              </a:lnSpc>
            </a:pPr>
            <a:endParaRPr lang="ja-JP" altLang="en-US" b="1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C46869A-6C26-4044-9144-B71BDEFC5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5563" y="6503494"/>
            <a:ext cx="1059138" cy="294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5450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9DC3539CE2AD54BA1AD62D51A022FAE" ma:contentTypeVersion="8" ma:contentTypeDescription="新しいドキュメントを作成します。" ma:contentTypeScope="" ma:versionID="ccf3dfa2be8bf3f27f5b192795409b20">
  <xsd:schema xmlns:xsd="http://www.w3.org/2001/XMLSchema" xmlns:xs="http://www.w3.org/2001/XMLSchema" xmlns:p="http://schemas.microsoft.com/office/2006/metadata/properties" xmlns:ns2="96c33693-0a01-4584-83e5-eb2d0aeb6dc4" targetNamespace="http://schemas.microsoft.com/office/2006/metadata/properties" ma:root="true" ma:fieldsID="24cf468ee8355fa16fc9c816ebdbff87" ns2:_="">
    <xsd:import namespace="96c33693-0a01-4584-83e5-eb2d0aeb6d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c33693-0a01-4584-83e5-eb2d0aeb6d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5E0540-F583-4326-84C2-70FFC6827C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c33693-0a01-4584-83e5-eb2d0aeb6d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19D236-C358-4029-9D37-C8E6513D3B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E40B9E-FA57-4782-832B-472677FBB11D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96c33693-0a01-4584-83e5-eb2d0aeb6dc4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2768</TotalTime>
  <Words>1161</Words>
  <Application>Microsoft Office PowerPoint</Application>
  <PresentationFormat>ワイド画面</PresentationFormat>
  <Paragraphs>218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Meiryo UI</vt:lpstr>
      <vt:lpstr>Yu Gothic</vt:lpstr>
      <vt:lpstr>Yu Gothic</vt:lpstr>
      <vt:lpstr>Arial</vt:lpstr>
      <vt:lpstr>Office テーマ</vt:lpstr>
      <vt:lpstr>キャリアオーナーシップ人材を見える化し、増やし、 事業の成長とつなぐための自社リフレクションシート  「第７回 キャリアオーナーシップとはたらく未来 研究会（2021年10月19日開催） 事前ワークシート」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キャリアオーナーシップとはたらく未来コンソーシアム</dc:creator>
  <cp:keywords/>
  <dc:description/>
  <cp:revision>157</cp:revision>
  <dcterms:created xsi:type="dcterms:W3CDTF">2021-05-11T21:39:20Z</dcterms:created>
  <dcterms:modified xsi:type="dcterms:W3CDTF">2021-11-30T23:02:20Z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0x01010019DC3539CE2AD54BA1AD62D51A022FAE</vt:lpwstr>
  </property>
</Properties>
</file>