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12238" r:id="rId5"/>
    <p:sldId id="12499" r:id="rId6"/>
    <p:sldId id="12501" r:id="rId7"/>
    <p:sldId id="12653" r:id="rId8"/>
    <p:sldId id="12500" r:id="rId9"/>
    <p:sldId id="12497" r:id="rId10"/>
    <p:sldId id="1487"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F92"/>
    <a:srgbClr val="27CBCD"/>
    <a:srgbClr val="00CC99"/>
    <a:srgbClr val="2BC4C3"/>
    <a:srgbClr val="01BCBC"/>
    <a:srgbClr val="8ADEDE"/>
    <a:srgbClr val="00BCBE"/>
    <a:srgbClr val="F9FAF8"/>
    <a:srgbClr val="8BDFDE"/>
    <a:srgbClr val="80DE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66"/>
    <p:restoredTop sz="96208"/>
  </p:normalViewPr>
  <p:slideViewPr>
    <p:cSldViewPr snapToGrid="0" snapToObjects="1">
      <p:cViewPr varScale="1">
        <p:scale>
          <a:sx n="67" d="100"/>
          <a:sy n="67" d="100"/>
        </p:scale>
        <p:origin x="956" y="40"/>
      </p:cViewPr>
      <p:guideLst>
        <p:guide pos="3840"/>
        <p:guide orient="horz" pos="2160"/>
      </p:guideLst>
    </p:cSldViewPr>
  </p:slideViewPr>
  <p:notesTextViewPr>
    <p:cViewPr>
      <p:scale>
        <a:sx n="1" d="1"/>
        <a:sy n="1" d="1"/>
      </p:scale>
      <p:origin x="0" y="0"/>
    </p:cViewPr>
  </p:notesTextViewPr>
  <p:sorterViewPr>
    <p:cViewPr>
      <p:scale>
        <a:sx n="111" d="100"/>
        <a:sy n="11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31DE78-4ECC-1C4B-B16C-6E2DE6D31D09}" type="datetimeFigureOut">
              <a:rPr kumimoji="1" lang="ja-JP" altLang="en-US" smtClean="0"/>
              <a:t>2022/4/25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968BB7-8E63-C54A-9BDE-6586F3176F2D}" type="slidenum">
              <a:rPr kumimoji="1" lang="ja-JP" altLang="en-US" smtClean="0"/>
              <a:t>‹#›</a:t>
            </a:fld>
            <a:endParaRPr kumimoji="1" lang="ja-JP" altLang="en-US"/>
          </a:p>
        </p:txBody>
      </p:sp>
    </p:spTree>
    <p:extLst>
      <p:ext uri="{BB962C8B-B14F-4D97-AF65-F5344CB8AC3E}">
        <p14:creationId xmlns:p14="http://schemas.microsoft.com/office/powerpoint/2010/main" val="24679940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52BA6-C28A-D549-8C49-B8A8DEA24E8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8D42BE-B116-FC42-9650-6DF36A2527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28CBBC9-CA8A-E04B-A4D6-D4D02DF9FE35}"/>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D6BC112B-4B84-9B45-B19C-F8D90E92994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B9927E-9B03-3D48-81A5-45928A16EE25}"/>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3678455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5134B5-F425-2840-A56E-96597061E37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F72C74E-DDEB-B64E-9338-7C009424B9C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71E496-81AB-454E-89D2-41061928FA58}"/>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B59AE522-9D3F-434D-9B4E-D2C7C35943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F57E34-6074-AB44-BFA8-2AB76392CD0A}"/>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538472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73E2EC5-A718-714E-A231-8E75CC45552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8796A36-CCFC-734D-A524-94E69B2DCAB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C9B4412-2F0E-AE4D-9DE4-BB3B8E7143DA}"/>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0395343D-EB20-F045-ABFA-6FF4E0A804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89515D-3DFE-4847-9D0B-6D347B57B60E}"/>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158770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大見出しとコンテンツ">
    <p:bg>
      <p:bgRef idx="1001">
        <a:schemeClr val="bg1"/>
      </p:bgRef>
    </p:bg>
    <p:spTree>
      <p:nvGrpSpPr>
        <p:cNvPr id="1" name=""/>
        <p:cNvGrpSpPr/>
        <p:nvPr/>
      </p:nvGrpSpPr>
      <p:grpSpPr>
        <a:xfrm>
          <a:off x="0" y="0"/>
          <a:ext cx="0" cy="0"/>
          <a:chOff x="0" y="0"/>
          <a:chExt cx="0" cy="0"/>
        </a:xfrm>
      </p:grpSpPr>
      <p:sp>
        <p:nvSpPr>
          <p:cNvPr id="11" name="日付プレースホルダ 3">
            <a:extLst>
              <a:ext uri="{FF2B5EF4-FFF2-40B4-BE49-F238E27FC236}">
                <a16:creationId xmlns:a16="http://schemas.microsoft.com/office/drawing/2014/main" id="{1753B602-57DD-477F-B540-FA4A86250605}"/>
              </a:ext>
            </a:extLst>
          </p:cNvPr>
          <p:cNvSpPr>
            <a:spLocks noGrp="1"/>
          </p:cNvSpPr>
          <p:nvPr>
            <p:ph type="dt" sz="half" idx="2"/>
          </p:nvPr>
        </p:nvSpPr>
        <p:spPr>
          <a:xfrm>
            <a:off x="158111" y="6583423"/>
            <a:ext cx="2844800" cy="220449"/>
          </a:xfrm>
          <a:prstGeom prst="rect">
            <a:avLst/>
          </a:prstGeom>
        </p:spPr>
        <p:txBody>
          <a:bodyPr vert="horz" lIns="91440" tIns="45720" rIns="91440" bIns="45720" rtlCol="0" anchor="ctr"/>
          <a:lstStyle>
            <a:lvl1pPr algn="l">
              <a:defRPr sz="10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D9F5EAB2-B859-4915-BEA7-F7026B81E7A2}" type="datetime1">
              <a:rPr lang="ja-JP" altLang="en-US" smtClean="0">
                <a:solidFill>
                  <a:prstClr val="black">
                    <a:tint val="75000"/>
                  </a:prstClr>
                </a:solidFill>
              </a:rPr>
              <a:t>2022/4/25</a:t>
            </a:fld>
            <a:endParaRPr lang="ja-JP" altLang="en-US">
              <a:solidFill>
                <a:prstClr val="black">
                  <a:tint val="75000"/>
                </a:prstClr>
              </a:solidFill>
            </a:endParaRPr>
          </a:p>
        </p:txBody>
      </p:sp>
      <p:sp>
        <p:nvSpPr>
          <p:cNvPr id="13" name="スライド番号プレースホルダ 5">
            <a:extLst>
              <a:ext uri="{FF2B5EF4-FFF2-40B4-BE49-F238E27FC236}">
                <a16:creationId xmlns:a16="http://schemas.microsoft.com/office/drawing/2014/main" id="{ED7156D7-0094-42A4-B7A3-09A68F990499}"/>
              </a:ext>
            </a:extLst>
          </p:cNvPr>
          <p:cNvSpPr>
            <a:spLocks noGrp="1"/>
          </p:cNvSpPr>
          <p:nvPr>
            <p:ph type="sldNum" sz="quarter" idx="4"/>
          </p:nvPr>
        </p:nvSpPr>
        <p:spPr>
          <a:xfrm>
            <a:off x="11502141" y="6583423"/>
            <a:ext cx="523387" cy="220449"/>
          </a:xfrm>
          <a:prstGeom prst="rect">
            <a:avLst/>
          </a:prstGeom>
        </p:spPr>
        <p:txBody>
          <a:bodyPr vert="horz" lIns="91440" tIns="45720" rIns="91440" bIns="45720" rtlCol="0" anchor="ctr"/>
          <a:lstStyle>
            <a:lvl1pPr algn="r">
              <a:defRPr sz="8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0DE500AB-5460-4E7E-9C90-EACD799BBA71}" type="slidenum">
              <a:rPr lang="ja-JP" altLang="en-US" smtClean="0">
                <a:solidFill>
                  <a:prstClr val="black">
                    <a:tint val="75000"/>
                  </a:prstClr>
                </a:solidFill>
              </a:rPr>
              <a:pPr/>
              <a:t>‹#›</a:t>
            </a:fld>
            <a:endParaRPr lang="ja-JP" altLang="en-US">
              <a:solidFill>
                <a:prstClr val="black">
                  <a:tint val="75000"/>
                </a:prstClr>
              </a:solidFill>
            </a:endParaRPr>
          </a:p>
        </p:txBody>
      </p:sp>
      <p:sp>
        <p:nvSpPr>
          <p:cNvPr id="14" name="タイトル プレースホルダ 1">
            <a:extLst>
              <a:ext uri="{FF2B5EF4-FFF2-40B4-BE49-F238E27FC236}">
                <a16:creationId xmlns:a16="http://schemas.microsoft.com/office/drawing/2014/main" id="{8301069E-684B-46C2-8242-2A35B49B6782}"/>
              </a:ext>
            </a:extLst>
          </p:cNvPr>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dirty="0"/>
              <a:t>マスタ タイトルの書式設定</a:t>
            </a:r>
          </a:p>
        </p:txBody>
      </p:sp>
      <p:sp>
        <p:nvSpPr>
          <p:cNvPr id="16" name="テキスト プレースホルダ 2">
            <a:extLst>
              <a:ext uri="{FF2B5EF4-FFF2-40B4-BE49-F238E27FC236}">
                <a16:creationId xmlns:a16="http://schemas.microsoft.com/office/drawing/2014/main" id="{D1BD9F98-5133-49CB-AD13-46E5C5C8DB76}"/>
              </a:ext>
            </a:extLst>
          </p:cNvPr>
          <p:cNvSpPr>
            <a:spLocks noGrp="1"/>
          </p:cNvSpPr>
          <p:nvPr>
            <p:ph idx="1"/>
          </p:nvPr>
        </p:nvSpPr>
        <p:spPr>
          <a:xfrm>
            <a:off x="609600" y="1600206"/>
            <a:ext cx="10972800" cy="4525963"/>
          </a:xfrm>
          <a:prstGeom prst="rect">
            <a:avLst/>
          </a:prstGeom>
        </p:spPr>
        <p:txBody>
          <a:bodyPr vert="horz" lIns="91440" tIns="45720" rIns="91440" bIns="45720" rtlCol="0">
            <a:no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6" name="図 5">
            <a:extLst>
              <a:ext uri="{FF2B5EF4-FFF2-40B4-BE49-F238E27FC236}">
                <a16:creationId xmlns:a16="http://schemas.microsoft.com/office/drawing/2014/main" id="{D56AF5FE-F230-4F05-85B5-53E133EE1725}"/>
              </a:ext>
            </a:extLst>
          </p:cNvPr>
          <p:cNvPicPr>
            <a:picLocks noChangeAspect="1"/>
          </p:cNvPicPr>
          <p:nvPr userDrawn="1"/>
        </p:nvPicPr>
        <p:blipFill rotWithShape="1">
          <a:blip r:embed="rId2"/>
          <a:srcRect t="667" r="968" b="20400"/>
          <a:stretch/>
        </p:blipFill>
        <p:spPr>
          <a:xfrm>
            <a:off x="133493" y="-1"/>
            <a:ext cx="12073996" cy="6841671"/>
          </a:xfrm>
          <a:prstGeom prst="rect">
            <a:avLst/>
          </a:prstGeom>
        </p:spPr>
      </p:pic>
    </p:spTree>
    <p:extLst>
      <p:ext uri="{BB962C8B-B14F-4D97-AF65-F5344CB8AC3E}">
        <p14:creationId xmlns:p14="http://schemas.microsoft.com/office/powerpoint/2010/main" val="17894025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1AEC08-61D5-E849-B3B0-04D79E7C621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1924D48-798B-DC42-A4F1-C128528BE8D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3361A9-07F4-6A42-9235-779F05F03686}"/>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9BD74653-EB51-3C4D-9A0A-A58741D9D0D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AD9510-65BB-2445-9DB0-C8958E52C027}"/>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3191642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F09047-FF6F-1949-BA20-6F786C9785E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8749AF-F166-8340-8513-32F875AE97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0CC9FF1-7244-AB4F-BDDB-D42F0C8E585D}"/>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1A3D2088-CD23-7246-8813-3CDCF7089B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C16900-5067-1C4D-8882-6194CD318638}"/>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2500904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FD9483-470B-1A4A-A50A-5FCF253E0C6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E2AE60-BF5B-6449-B897-1124C38D88E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1C934C8-107D-E949-9F8A-C2F67116B48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34FF03F-CA7B-4049-9A25-88BA43C55E7E}"/>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6" name="フッター プレースホルダー 5">
            <a:extLst>
              <a:ext uri="{FF2B5EF4-FFF2-40B4-BE49-F238E27FC236}">
                <a16:creationId xmlns:a16="http://schemas.microsoft.com/office/drawing/2014/main" id="{C411C304-4891-A24C-BAE8-C15A2DF912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A89403-429B-DA48-8318-7825F5303765}"/>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248985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736F83-3D73-124E-833B-FDF91BA68F7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DAB670-8D78-5745-9EF2-961350C8DD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F9AA302-5C48-BA4A-B555-E0D7A15078F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441AE2F-6DC3-2D4D-B76D-8265A92721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47A53A-B108-2B45-B97C-F8BAD73B147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267F49A-1B82-3D46-8579-39310862660B}"/>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8" name="フッター プレースホルダー 7">
            <a:extLst>
              <a:ext uri="{FF2B5EF4-FFF2-40B4-BE49-F238E27FC236}">
                <a16:creationId xmlns:a16="http://schemas.microsoft.com/office/drawing/2014/main" id="{BC8FCAB2-689C-D94A-BA6A-2B7D3C62FCE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0EDFEBC-858A-2D41-B31E-A8A889F82BF8}"/>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158157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2406B9-650C-0543-9C72-DC5EE21F19B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C87D04F-AEB5-ED42-ABBD-1486F0C259A1}"/>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4" name="フッター プレースホルダー 3">
            <a:extLst>
              <a:ext uri="{FF2B5EF4-FFF2-40B4-BE49-F238E27FC236}">
                <a16:creationId xmlns:a16="http://schemas.microsoft.com/office/drawing/2014/main" id="{E439D0DB-670C-BC42-82B1-78E7FC2435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D2E0501-816E-6749-AE84-445E1C2E5779}"/>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428940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D150763-A91C-7940-924E-D8A83AA54E15}"/>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3" name="フッター プレースホルダー 2">
            <a:extLst>
              <a:ext uri="{FF2B5EF4-FFF2-40B4-BE49-F238E27FC236}">
                <a16:creationId xmlns:a16="http://schemas.microsoft.com/office/drawing/2014/main" id="{D06D4159-08E0-A940-912B-B300D4223C2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F8EAD2-D0E1-A943-9629-B9A335B6746B}"/>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3624718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856378-FC15-8547-AFBA-FBE04ADD9BA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0AC2DE-67BE-E74B-8E59-F3421D52CA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7E7E823-9037-1C4C-8324-DEE4CCBDE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1B82809-24B3-DF4C-8631-9AD909BCA91B}"/>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6" name="フッター プレースホルダー 5">
            <a:extLst>
              <a:ext uri="{FF2B5EF4-FFF2-40B4-BE49-F238E27FC236}">
                <a16:creationId xmlns:a16="http://schemas.microsoft.com/office/drawing/2014/main" id="{72C78D79-0687-3A47-A6F4-70CC07DDB2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9F7DF45-3584-1148-874D-2AA1940DA591}"/>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915678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7043BC-4680-6A47-A891-4D429F0BCA8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AFF14B0-EE8B-064C-A0BC-5ADC1EE44C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FFAC482-23F4-4744-8523-F95CC6E0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C57CC6-B942-8C4A-83A5-598D26DE48FD}"/>
              </a:ext>
            </a:extLst>
          </p:cNvPr>
          <p:cNvSpPr>
            <a:spLocks noGrp="1"/>
          </p:cNvSpPr>
          <p:nvPr>
            <p:ph type="dt" sz="half" idx="10"/>
          </p:nvPr>
        </p:nvSpPr>
        <p:spPr/>
        <p:txBody>
          <a:bodyPr/>
          <a:lstStyle/>
          <a:p>
            <a:fld id="{E68BDDD2-E551-A944-BB7F-F3D754714D32}" type="datetimeFigureOut">
              <a:rPr kumimoji="1" lang="ja-JP" altLang="en-US" smtClean="0"/>
              <a:t>2022/4/25</a:t>
            </a:fld>
            <a:endParaRPr kumimoji="1" lang="ja-JP" altLang="en-US"/>
          </a:p>
        </p:txBody>
      </p:sp>
      <p:sp>
        <p:nvSpPr>
          <p:cNvPr id="6" name="フッター プレースホルダー 5">
            <a:extLst>
              <a:ext uri="{FF2B5EF4-FFF2-40B4-BE49-F238E27FC236}">
                <a16:creationId xmlns:a16="http://schemas.microsoft.com/office/drawing/2014/main" id="{F043B191-83E9-034D-AD9C-E02C67211D0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9F37AD-2ACD-594D-990E-1DF436D9806A}"/>
              </a:ext>
            </a:extLst>
          </p:cNvPr>
          <p:cNvSpPr>
            <a:spLocks noGrp="1"/>
          </p:cNvSpPr>
          <p:nvPr>
            <p:ph type="sldNum" sz="quarter" idx="12"/>
          </p:nvPr>
        </p:nvSpPr>
        <p:spPr/>
        <p:txBody>
          <a:body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194132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39D675F-2330-1B44-B8F8-7BEF2020A5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CBE09D-F283-CF4D-9777-C940E011AF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38BAA1-9B3F-B64F-A014-C5B3B62B12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BDDD2-E551-A944-BB7F-F3D754714D32}" type="datetimeFigureOut">
              <a:rPr kumimoji="1" lang="ja-JP" altLang="en-US" smtClean="0"/>
              <a:t>2022/4/25</a:t>
            </a:fld>
            <a:endParaRPr kumimoji="1" lang="ja-JP" altLang="en-US"/>
          </a:p>
        </p:txBody>
      </p:sp>
      <p:sp>
        <p:nvSpPr>
          <p:cNvPr id="5" name="フッター プレースホルダー 4">
            <a:extLst>
              <a:ext uri="{FF2B5EF4-FFF2-40B4-BE49-F238E27FC236}">
                <a16:creationId xmlns:a16="http://schemas.microsoft.com/office/drawing/2014/main" id="{189A6FDB-FAF0-764B-B7A9-138B404E3D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4B4C247-F7E2-2544-AC89-46C0A425B3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2D91E-28FC-034C-B940-360D96AECC7C}" type="slidenum">
              <a:rPr kumimoji="1" lang="ja-JP" altLang="en-US" smtClean="0"/>
              <a:t>‹#›</a:t>
            </a:fld>
            <a:endParaRPr kumimoji="1" lang="ja-JP" altLang="en-US"/>
          </a:p>
        </p:txBody>
      </p:sp>
    </p:spTree>
    <p:extLst>
      <p:ext uri="{BB962C8B-B14F-4D97-AF65-F5344CB8AC3E}">
        <p14:creationId xmlns:p14="http://schemas.microsoft.com/office/powerpoint/2010/main" val="256840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o-consortium.persol-career.co.jp/report/hakusyo20220325/index.html" TargetMode="External"/><Relationship Id="rId2" Type="http://schemas.openxmlformats.org/officeDocument/2006/relationships/hyperlink" Target="https://co-consortium.persol-career.co.jp/"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contact.persol-career.co.jp/webapp/form/19146_kicb_147/index.do" TargetMode="External"/><Relationship Id="rId2" Type="http://schemas.openxmlformats.org/officeDocument/2006/relationships/hyperlink" Target="https://co-consortium.persol-career.co.jp/" TargetMode="External"/><Relationship Id="rId1" Type="http://schemas.openxmlformats.org/officeDocument/2006/relationships/slideLayout" Target="../slideLayouts/slideLayout1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ロゴ, 会社名&#10;&#10;自動的に生成された説明">
            <a:extLst>
              <a:ext uri="{FF2B5EF4-FFF2-40B4-BE49-F238E27FC236}">
                <a16:creationId xmlns:a16="http://schemas.microsoft.com/office/drawing/2014/main" id="{8C9F1022-2780-421C-8516-60604A299FEA}"/>
              </a:ext>
            </a:extLst>
          </p:cNvPr>
          <p:cNvPicPr>
            <a:picLocks noChangeAspect="1"/>
          </p:cNvPicPr>
          <p:nvPr/>
        </p:nvPicPr>
        <p:blipFill>
          <a:blip r:embed="rId2"/>
          <a:stretch>
            <a:fillRect/>
          </a:stretch>
        </p:blipFill>
        <p:spPr>
          <a:xfrm>
            <a:off x="1485317" y="2810620"/>
            <a:ext cx="3134637" cy="2949833"/>
          </a:xfrm>
          <a:prstGeom prst="rect">
            <a:avLst/>
          </a:prstGeom>
        </p:spPr>
      </p:pic>
      <p:sp>
        <p:nvSpPr>
          <p:cNvPr id="2" name="正方形/長方形 1">
            <a:extLst>
              <a:ext uri="{FF2B5EF4-FFF2-40B4-BE49-F238E27FC236}">
                <a16:creationId xmlns:a16="http://schemas.microsoft.com/office/drawing/2014/main" id="{50364A9F-0D44-4DD7-93F5-BE7F99C84D87}"/>
              </a:ext>
            </a:extLst>
          </p:cNvPr>
          <p:cNvSpPr/>
          <p:nvPr/>
        </p:nvSpPr>
        <p:spPr>
          <a:xfrm>
            <a:off x="6088832" y="0"/>
            <a:ext cx="61772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BDBF41E9-8E9B-48B0-A8F3-82B6C3F9608C}"/>
              </a:ext>
            </a:extLst>
          </p:cNvPr>
          <p:cNvSpPr/>
          <p:nvPr/>
        </p:nvSpPr>
        <p:spPr>
          <a:xfrm>
            <a:off x="342425" y="1581569"/>
            <a:ext cx="5420420" cy="400110"/>
          </a:xfrm>
          <a:prstGeom prst="rect">
            <a:avLst/>
          </a:prstGeom>
        </p:spPr>
        <p:txBody>
          <a:bodyPr wrap="square">
            <a:spAutoFit/>
          </a:bodyPr>
          <a:lstStyle/>
          <a:p>
            <a:pPr algn="ctr"/>
            <a:r>
              <a:rPr lang="ja-JP" altLang="en-US" sz="2000" b="1" dirty="0">
                <a:solidFill>
                  <a:schemeClr val="tx1">
                    <a:lumMod val="65000"/>
                    <a:lumOff val="35000"/>
                  </a:schemeClr>
                </a:solidFill>
              </a:rPr>
              <a:t>キャリアオーナーシップが、社会を動かす。</a:t>
            </a:r>
          </a:p>
        </p:txBody>
      </p:sp>
      <p:sp>
        <p:nvSpPr>
          <p:cNvPr id="10" name="正方形/長方形 9">
            <a:extLst>
              <a:ext uri="{FF2B5EF4-FFF2-40B4-BE49-F238E27FC236}">
                <a16:creationId xmlns:a16="http://schemas.microsoft.com/office/drawing/2014/main" id="{2C2E906E-BC33-4755-AA74-39E2EBCE4B30}"/>
              </a:ext>
            </a:extLst>
          </p:cNvPr>
          <p:cNvSpPr/>
          <p:nvPr/>
        </p:nvSpPr>
        <p:spPr>
          <a:xfrm>
            <a:off x="6210513" y="4889426"/>
            <a:ext cx="5987002" cy="830997"/>
          </a:xfrm>
          <a:prstGeom prst="rect">
            <a:avLst/>
          </a:prstGeom>
        </p:spPr>
        <p:txBody>
          <a:bodyPr wrap="square">
            <a:spAutoFit/>
          </a:bodyPr>
          <a:lstStyle/>
          <a:p>
            <a:pPr algn="ctr"/>
            <a:r>
              <a:rPr lang="en-US" altLang="ja-JP" sz="1600" b="1" dirty="0">
                <a:solidFill>
                  <a:schemeClr val="tx1">
                    <a:lumMod val="65000"/>
                    <a:lumOff val="35000"/>
                  </a:schemeClr>
                </a:solidFill>
              </a:rPr>
              <a:t>2022.04</a:t>
            </a:r>
          </a:p>
          <a:p>
            <a:pPr algn="ctr"/>
            <a:endParaRPr lang="en-US" altLang="ja-JP" sz="1600" b="1" dirty="0">
              <a:solidFill>
                <a:schemeClr val="tx1">
                  <a:lumMod val="65000"/>
                  <a:lumOff val="35000"/>
                </a:schemeClr>
              </a:solidFill>
            </a:endParaRPr>
          </a:p>
          <a:p>
            <a:pPr algn="ctr"/>
            <a:r>
              <a:rPr lang="ja-JP" altLang="en-US" sz="1600" b="1" dirty="0">
                <a:solidFill>
                  <a:schemeClr val="tx1">
                    <a:lumMod val="65000"/>
                    <a:lumOff val="35000"/>
                  </a:schemeClr>
                </a:solidFill>
              </a:rPr>
              <a:t>キャリアオーナーシップとはたらく未来コンソーシアム</a:t>
            </a:r>
          </a:p>
        </p:txBody>
      </p:sp>
      <p:cxnSp>
        <p:nvCxnSpPr>
          <p:cNvPr id="5" name="直線コネクタ 4">
            <a:extLst>
              <a:ext uri="{FF2B5EF4-FFF2-40B4-BE49-F238E27FC236}">
                <a16:creationId xmlns:a16="http://schemas.microsoft.com/office/drawing/2014/main" id="{1702DF5E-5AE9-4888-8027-36CDDCAF8458}"/>
              </a:ext>
            </a:extLst>
          </p:cNvPr>
          <p:cNvCxnSpPr>
            <a:cxnSpLocks/>
          </p:cNvCxnSpPr>
          <p:nvPr/>
        </p:nvCxnSpPr>
        <p:spPr>
          <a:xfrm>
            <a:off x="6234014" y="3419712"/>
            <a:ext cx="5940000"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0E952CBF-9991-4BE6-AC75-2876DBD305E9}"/>
              </a:ext>
            </a:extLst>
          </p:cNvPr>
          <p:cNvSpPr/>
          <p:nvPr/>
        </p:nvSpPr>
        <p:spPr>
          <a:xfrm>
            <a:off x="6134750" y="2939795"/>
            <a:ext cx="6138529" cy="461665"/>
          </a:xfrm>
          <a:prstGeom prst="rect">
            <a:avLst/>
          </a:prstGeom>
        </p:spPr>
        <p:txBody>
          <a:bodyPr wrap="square">
            <a:spAutoFit/>
          </a:bodyPr>
          <a:lstStyle/>
          <a:p>
            <a:r>
              <a:rPr lang="ja-JP" altLang="en-US" sz="2400" b="1" dirty="0"/>
              <a:t>キャリアオーナーシップ経営診断シート</a:t>
            </a:r>
            <a:r>
              <a:rPr lang="en-US" altLang="ja-JP" b="1" dirty="0"/>
              <a:t>β</a:t>
            </a:r>
            <a:r>
              <a:rPr lang="ja-JP" altLang="en-US" b="1" dirty="0"/>
              <a:t>版</a:t>
            </a:r>
            <a:endParaRPr lang="ja-JP" altLang="en-US" sz="2400" b="1" dirty="0"/>
          </a:p>
        </p:txBody>
      </p:sp>
    </p:spTree>
    <p:extLst>
      <p:ext uri="{BB962C8B-B14F-4D97-AF65-F5344CB8AC3E}">
        <p14:creationId xmlns:p14="http://schemas.microsoft.com/office/powerpoint/2010/main" val="2826547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B7B3149-A07C-CE48-B5D2-DC4A4FACEE29}"/>
              </a:ext>
            </a:extLst>
          </p:cNvPr>
          <p:cNvSpPr/>
          <p:nvPr/>
        </p:nvSpPr>
        <p:spPr>
          <a:xfrm>
            <a:off x="344899" y="208271"/>
            <a:ext cx="11502201" cy="6654579"/>
          </a:xfrm>
          <a:prstGeom prst="rect">
            <a:avLst/>
          </a:prstGeom>
        </p:spPr>
        <p:txBody>
          <a:bodyPr wrap="square">
            <a:spAutoFit/>
          </a:bodyPr>
          <a:lstStyle/>
          <a:p>
            <a:pPr>
              <a:lnSpc>
                <a:spcPct val="150000"/>
              </a:lnSpc>
            </a:pPr>
            <a:r>
              <a:rPr lang="ja-JP" altLang="en-US" sz="2400" b="1" dirty="0"/>
              <a:t>◆キャリアオーナーシップ経営診断シート</a:t>
            </a:r>
            <a:r>
              <a:rPr lang="en-US" altLang="ja-JP" sz="1600" b="1" dirty="0"/>
              <a:t>β</a:t>
            </a:r>
            <a:r>
              <a:rPr lang="ja-JP" altLang="en-US" sz="1600" b="1" dirty="0"/>
              <a:t>版</a:t>
            </a:r>
            <a:r>
              <a:rPr lang="ja-JP" altLang="en-US" sz="2400" b="1" dirty="0"/>
              <a:t>について</a:t>
            </a:r>
          </a:p>
          <a:p>
            <a:pPr>
              <a:lnSpc>
                <a:spcPct val="150000"/>
              </a:lnSpc>
            </a:pPr>
            <a:endParaRPr lang="en-US" altLang="ja-JP" sz="1100" b="1" dirty="0"/>
          </a:p>
          <a:p>
            <a:pPr>
              <a:lnSpc>
                <a:spcPct val="150000"/>
              </a:lnSpc>
            </a:pPr>
            <a:endParaRPr lang="en-US" altLang="ja-JP" sz="1100" b="1" dirty="0"/>
          </a:p>
          <a:p>
            <a:r>
              <a:rPr lang="ja-JP" altLang="ja-JP" dirty="0"/>
              <a:t>「キャリアオーナーシップ経営診断シート</a:t>
            </a:r>
            <a:r>
              <a:rPr lang="en-US" altLang="ja-JP" dirty="0"/>
              <a:t> </a:t>
            </a:r>
            <a:r>
              <a:rPr lang="ja-JP" altLang="ja-JP" dirty="0"/>
              <a:t>β版」は、自社の「キャリアオーナーシップ経営」の実践状況の分析と、今後必要なアクションを考える</a:t>
            </a:r>
            <a:r>
              <a:rPr lang="ja-JP" altLang="en-US" dirty="0"/>
              <a:t>ための</a:t>
            </a:r>
            <a:r>
              <a:rPr lang="ja-JP" altLang="ja-JP" dirty="0"/>
              <a:t>自己診断シートです。</a:t>
            </a:r>
            <a:endParaRPr lang="en-US" altLang="ja-JP" dirty="0"/>
          </a:p>
          <a:p>
            <a:endParaRPr lang="ja-JP" altLang="ja-JP" dirty="0"/>
          </a:p>
          <a:p>
            <a:r>
              <a:rPr lang="ja-JP" altLang="ja-JP" dirty="0"/>
              <a:t>「キャリアオーナーシップ経営」を推進にするための重要な</a:t>
            </a:r>
            <a:r>
              <a:rPr lang="en-US" altLang="ja-JP" dirty="0"/>
              <a:t>3</a:t>
            </a:r>
            <a:r>
              <a:rPr lang="ja-JP" altLang="ja-JP" dirty="0"/>
              <a:t>つの視点</a:t>
            </a:r>
            <a:r>
              <a:rPr lang="ja-JP" altLang="ja-JP" b="1" dirty="0"/>
              <a:t>（「①</a:t>
            </a:r>
            <a:r>
              <a:rPr lang="en-US" altLang="ja-JP" b="1" dirty="0"/>
              <a:t>. </a:t>
            </a:r>
            <a:r>
              <a:rPr lang="ja-JP" altLang="ja-JP" b="1" dirty="0"/>
              <a:t>見える</a:t>
            </a:r>
            <a:r>
              <a:rPr lang="en-US" altLang="ja-JP" b="1" dirty="0"/>
              <a:t>/</a:t>
            </a:r>
            <a:r>
              <a:rPr lang="ja-JP" altLang="en-US" b="1" dirty="0"/>
              <a:t>キャリアオーナーシップ人材の事業貢献性を可視化する</a:t>
            </a:r>
            <a:r>
              <a:rPr lang="en-US" altLang="ja-JP" b="1" dirty="0"/>
              <a:t>/</a:t>
            </a:r>
            <a:r>
              <a:rPr lang="ja-JP" altLang="en-US" b="1" dirty="0"/>
              <a:t>従業員のキャリア自体を可視化する</a:t>
            </a:r>
            <a:r>
              <a:rPr lang="ja-JP" altLang="ja-JP" b="1" dirty="0"/>
              <a:t>」、「②</a:t>
            </a:r>
            <a:r>
              <a:rPr lang="en-US" altLang="ja-JP" b="1" dirty="0"/>
              <a:t>. </a:t>
            </a:r>
            <a:r>
              <a:rPr lang="ja-JP" altLang="ja-JP" b="1" dirty="0"/>
              <a:t>増やす</a:t>
            </a:r>
            <a:r>
              <a:rPr lang="en-US" altLang="ja-JP" b="1" dirty="0"/>
              <a:t>/</a:t>
            </a:r>
            <a:r>
              <a:rPr lang="ja-JP" altLang="ja-JP" b="1" dirty="0"/>
              <a:t>キャリアオーナーシップ人材を効果的に増やす」、「③</a:t>
            </a:r>
            <a:r>
              <a:rPr lang="en-US" altLang="ja-JP" b="1" dirty="0"/>
              <a:t>. </a:t>
            </a:r>
            <a:r>
              <a:rPr lang="ja-JP" altLang="ja-JP" b="1" dirty="0"/>
              <a:t>つなぐ</a:t>
            </a:r>
            <a:r>
              <a:rPr lang="en-US" altLang="ja-JP" b="1" dirty="0"/>
              <a:t>/</a:t>
            </a:r>
            <a:r>
              <a:rPr lang="ja-JP" altLang="en-US" b="1" dirty="0"/>
              <a:t>キャリアオーナーシップ人材を経営・事業につなげる</a:t>
            </a:r>
            <a:r>
              <a:rPr lang="ja-JP" altLang="ja-JP" b="1" dirty="0"/>
              <a:t>」）</a:t>
            </a:r>
            <a:r>
              <a:rPr lang="ja-JP" altLang="ja-JP" dirty="0"/>
              <a:t>について、自社の状態を自己採点できるようになっています。</a:t>
            </a:r>
            <a:endParaRPr lang="en-US" altLang="ja-JP" dirty="0"/>
          </a:p>
          <a:p>
            <a:endParaRPr lang="en-US" altLang="ja-JP" dirty="0"/>
          </a:p>
          <a:p>
            <a:r>
              <a:rPr lang="ja-JP" altLang="en-US" dirty="0"/>
              <a:t>　</a:t>
            </a:r>
            <a:r>
              <a:rPr lang="ja-JP" altLang="ja-JP" dirty="0"/>
              <a:t>診断で算出</a:t>
            </a:r>
            <a:r>
              <a:rPr lang="ja-JP" altLang="en-US" dirty="0"/>
              <a:t>される</a:t>
            </a:r>
            <a:r>
              <a:rPr lang="ja-JP" altLang="ja-JP" dirty="0"/>
              <a:t>点数</a:t>
            </a:r>
            <a:r>
              <a:rPr lang="ja-JP" altLang="en-US" dirty="0"/>
              <a:t>と合わせて「キャリアオーナーシップ経営カルテ」に具体的な状況や取り組みを記載いただくことで、「キャリアオーナーシップ各視点同士を比較し、</a:t>
            </a:r>
            <a:r>
              <a:rPr lang="ja-JP" altLang="ja-JP" dirty="0"/>
              <a:t>自社の</a:t>
            </a:r>
            <a:r>
              <a:rPr lang="ja-JP" altLang="en-US" dirty="0"/>
              <a:t>アクション</a:t>
            </a:r>
            <a:r>
              <a:rPr lang="ja-JP" altLang="ja-JP" dirty="0"/>
              <a:t>の強み</a:t>
            </a:r>
            <a:r>
              <a:rPr lang="ja-JP" altLang="en-US" dirty="0"/>
              <a:t>や課題</a:t>
            </a:r>
            <a:r>
              <a:rPr lang="ja-JP" altLang="ja-JP" dirty="0"/>
              <a:t>を</a:t>
            </a:r>
            <a:r>
              <a:rPr lang="ja-JP" altLang="en-US" dirty="0"/>
              <a:t>確認することや</a:t>
            </a:r>
            <a:r>
              <a:rPr lang="ja-JP" altLang="ja-JP" dirty="0"/>
              <a:t>、過去と現在を比較し</a:t>
            </a:r>
            <a:r>
              <a:rPr lang="ja-JP" altLang="en-US" dirty="0"/>
              <a:t>、</a:t>
            </a:r>
            <a:r>
              <a:rPr lang="ja-JP" altLang="ja-JP" dirty="0"/>
              <a:t>進捗度を見ることに利用します。</a:t>
            </a:r>
            <a:r>
              <a:rPr lang="ja-JP" altLang="en-US" dirty="0">
                <a:solidFill>
                  <a:prstClr val="black"/>
                </a:solidFill>
                <a:ea typeface="游ゴシック" panose="020B0400000000000000" pitchFamily="34" charset="-128"/>
              </a:rPr>
              <a:t>他社との比較をするものではありませんので、ご留意ください。</a:t>
            </a:r>
            <a:endParaRPr lang="ja-JP" altLang="ja-JP" dirty="0"/>
          </a:p>
          <a:p>
            <a:pPr>
              <a:lnSpc>
                <a:spcPct val="150000"/>
              </a:lnSpc>
            </a:pPr>
            <a:endParaRPr lang="en-US" altLang="ja-JP" b="1" dirty="0">
              <a:hlinkClick r:id="rId2"/>
            </a:endParaRPr>
          </a:p>
          <a:p>
            <a:r>
              <a:rPr lang="ja-JP" altLang="ja-JP" dirty="0"/>
              <a:t>「キャリアオーナーシップ経営」</a:t>
            </a:r>
            <a:r>
              <a:rPr lang="ja-JP" altLang="en-US" dirty="0"/>
              <a:t>の詳細</a:t>
            </a:r>
            <a:r>
              <a:rPr lang="ja-JP" altLang="ja-JP" dirty="0"/>
              <a:t>と具体的な企業のアクション</a:t>
            </a:r>
            <a:r>
              <a:rPr lang="ja-JP" altLang="en-US" dirty="0"/>
              <a:t>事例</a:t>
            </a:r>
            <a:r>
              <a:rPr lang="ja-JP" altLang="ja-JP" dirty="0"/>
              <a:t>については、</a:t>
            </a:r>
            <a:r>
              <a:rPr lang="ja-JP" altLang="ja-JP" b="1" dirty="0"/>
              <a:t>「はたらく未来白書</a:t>
            </a:r>
            <a:r>
              <a:rPr lang="en-US" altLang="ja-JP" b="1" dirty="0"/>
              <a:t>2022</a:t>
            </a:r>
            <a:r>
              <a:rPr lang="ja-JP" altLang="ja-JP" b="1" dirty="0"/>
              <a:t>」</a:t>
            </a:r>
            <a:r>
              <a:rPr lang="ja-JP" altLang="ja-JP" dirty="0"/>
              <a:t>で紹介しています。本シートと合わせてご参照ください。</a:t>
            </a:r>
            <a:endParaRPr lang="en-US" altLang="ja-JP" dirty="0"/>
          </a:p>
          <a:p>
            <a:endParaRPr lang="ja-JP" altLang="ja-JP" dirty="0"/>
          </a:p>
          <a:p>
            <a:r>
              <a:rPr lang="ja-JP" altLang="ja-JP" b="1" dirty="0"/>
              <a:t>「はたらく未来白書</a:t>
            </a:r>
            <a:r>
              <a:rPr lang="en-US" altLang="ja-JP" b="1" dirty="0"/>
              <a:t>2022</a:t>
            </a:r>
            <a:r>
              <a:rPr lang="ja-JP" altLang="ja-JP" b="1" dirty="0"/>
              <a:t>」ダウンロード申し込みページ</a:t>
            </a:r>
            <a:endParaRPr lang="ja-JP" altLang="ja-JP" dirty="0"/>
          </a:p>
          <a:p>
            <a:r>
              <a:rPr lang="en-US" altLang="ja-JP" dirty="0"/>
              <a:t>URL</a:t>
            </a:r>
            <a:r>
              <a:rPr lang="ja-JP" altLang="ja-JP" dirty="0"/>
              <a:t>：</a:t>
            </a:r>
            <a:r>
              <a:rPr lang="en-US" altLang="ja-JP" u="sng" dirty="0">
                <a:hlinkClick r:id="rId3"/>
              </a:rPr>
              <a:t>https://co-consortium.persol-career.co.jp/report/hakusyo20220325/index.html</a:t>
            </a:r>
            <a:endParaRPr lang="ja-JP" altLang="ja-JP" dirty="0"/>
          </a:p>
          <a:p>
            <a:pPr algn="r">
              <a:lnSpc>
                <a:spcPct val="150000"/>
              </a:lnSpc>
            </a:pPr>
            <a:endParaRPr lang="en-US" altLang="ja-JP" b="1" dirty="0"/>
          </a:p>
        </p:txBody>
      </p:sp>
    </p:spTree>
    <p:extLst>
      <p:ext uri="{BB962C8B-B14F-4D97-AF65-F5344CB8AC3E}">
        <p14:creationId xmlns:p14="http://schemas.microsoft.com/office/powerpoint/2010/main" val="204684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4">
            <a:extLst>
              <a:ext uri="{FF2B5EF4-FFF2-40B4-BE49-F238E27FC236}">
                <a16:creationId xmlns:a16="http://schemas.microsoft.com/office/drawing/2014/main" id="{5EEA99D3-BCCA-468F-BE02-DA92B83AD5B4}"/>
              </a:ext>
            </a:extLst>
          </p:cNvPr>
          <p:cNvSpPr/>
          <p:nvPr/>
        </p:nvSpPr>
        <p:spPr>
          <a:xfrm>
            <a:off x="1026377" y="2469261"/>
            <a:ext cx="10306373" cy="4138047"/>
          </a:xfrm>
          <a:prstGeom prst="roundRect">
            <a:avLst>
              <a:gd name="adj" fmla="val 10674"/>
            </a:avLst>
          </a:prstGeom>
          <a:solidFill>
            <a:schemeClr val="bg1"/>
          </a:solidFill>
          <a:ln w="571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6B2BCE7A-BDC9-40DB-8B7E-05C5CD3C851E}"/>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0"/>
                    </a14:imgEffect>
                  </a14:imgLayer>
                </a14:imgProps>
              </a:ext>
            </a:extLst>
          </a:blip>
          <a:srcRect l="13016" t="47308" r="12753" b="20595"/>
          <a:stretch/>
        </p:blipFill>
        <p:spPr>
          <a:xfrm>
            <a:off x="1522324" y="3605803"/>
            <a:ext cx="9329979" cy="2854309"/>
          </a:xfrm>
          <a:prstGeom prst="rect">
            <a:avLst/>
          </a:prstGeom>
          <a:solidFill>
            <a:schemeClr val="bg1"/>
          </a:solidFill>
          <a:ln>
            <a:noFill/>
          </a:ln>
        </p:spPr>
      </p:pic>
      <p:sp>
        <p:nvSpPr>
          <p:cNvPr id="4" name="正方形/長方形 3">
            <a:extLst>
              <a:ext uri="{FF2B5EF4-FFF2-40B4-BE49-F238E27FC236}">
                <a16:creationId xmlns:a16="http://schemas.microsoft.com/office/drawing/2014/main" id="{8B7B3149-A07C-CE48-B5D2-DC4A4FACEE29}"/>
              </a:ext>
            </a:extLst>
          </p:cNvPr>
          <p:cNvSpPr/>
          <p:nvPr/>
        </p:nvSpPr>
        <p:spPr>
          <a:xfrm>
            <a:off x="344899" y="113021"/>
            <a:ext cx="11502201" cy="2407262"/>
          </a:xfrm>
          <a:prstGeom prst="rect">
            <a:avLst/>
          </a:prstGeom>
        </p:spPr>
        <p:txBody>
          <a:bodyPr wrap="square">
            <a:spAutoFit/>
          </a:bodyPr>
          <a:lstStyle/>
          <a:p>
            <a:pPr>
              <a:lnSpc>
                <a:spcPct val="150000"/>
              </a:lnSpc>
            </a:pPr>
            <a:r>
              <a:rPr lang="ja-JP" altLang="en-US" sz="2400" b="1" dirty="0"/>
              <a:t>◆キャリアオーナーシップ経営とは</a:t>
            </a:r>
            <a:endParaRPr lang="en-US" altLang="ja-JP" b="1" dirty="0"/>
          </a:p>
          <a:p>
            <a:endParaRPr lang="en-US" altLang="ja-JP" b="1" dirty="0"/>
          </a:p>
          <a:p>
            <a:r>
              <a:rPr lang="ja-JP" altLang="ja-JP" b="1" dirty="0"/>
              <a:t>「キャリアオーナーシップ経営」</a:t>
            </a:r>
            <a:r>
              <a:rPr lang="ja-JP" altLang="ja-JP" dirty="0"/>
              <a:t>とは、</a:t>
            </a:r>
            <a:r>
              <a:rPr lang="ja-JP" altLang="ja-JP" b="1" dirty="0"/>
              <a:t>『はたらく個人の力を最大化させ、社会の力に変えていくために、企業が組織として新たな個人と組織との関係性を構築・再構築し、キャリアオーナーシップ人材を中核と位置付けた新人材戦略の策定と実施を通じて、経営戦略、事業戦略、人材戦略をダイナミックに連携させ、持続的な成長を促していく経営』</a:t>
            </a:r>
            <a:r>
              <a:rPr lang="ja-JP" altLang="ja-JP" dirty="0"/>
              <a:t>を意味します。</a:t>
            </a:r>
          </a:p>
          <a:p>
            <a:pPr algn="r">
              <a:lnSpc>
                <a:spcPct val="150000"/>
              </a:lnSpc>
            </a:pPr>
            <a:endParaRPr lang="en-US" altLang="ja-JP" b="1" dirty="0"/>
          </a:p>
        </p:txBody>
      </p:sp>
      <p:sp>
        <p:nvSpPr>
          <p:cNvPr id="2" name="正方形/長方形 1">
            <a:extLst>
              <a:ext uri="{FF2B5EF4-FFF2-40B4-BE49-F238E27FC236}">
                <a16:creationId xmlns:a16="http://schemas.microsoft.com/office/drawing/2014/main" id="{B69ECD87-D7A0-45A8-A59E-EB89E093985A}"/>
              </a:ext>
            </a:extLst>
          </p:cNvPr>
          <p:cNvSpPr/>
          <p:nvPr/>
        </p:nvSpPr>
        <p:spPr>
          <a:xfrm>
            <a:off x="2781538" y="2756459"/>
            <a:ext cx="6647975" cy="594330"/>
          </a:xfrm>
          <a:prstGeom prst="rect">
            <a:avLst/>
          </a:prstGeom>
        </p:spPr>
        <p:txBody>
          <a:bodyPr wrap="none">
            <a:spAutoFit/>
          </a:bodyPr>
          <a:lstStyle/>
          <a:p>
            <a:pPr algn="ctr">
              <a:lnSpc>
                <a:spcPct val="150000"/>
              </a:lnSpc>
            </a:pPr>
            <a:r>
              <a:rPr lang="ja-JP" altLang="en-US" sz="2400" b="1" dirty="0">
                <a:solidFill>
                  <a:prstClr val="black"/>
                </a:solidFill>
              </a:rPr>
              <a:t>キャリアオーナーシップ経営・変革のプロセス</a:t>
            </a:r>
            <a:endParaRPr lang="ja-JP" altLang="en-US" sz="2400" dirty="0"/>
          </a:p>
        </p:txBody>
      </p:sp>
    </p:spTree>
    <p:extLst>
      <p:ext uri="{BB962C8B-B14F-4D97-AF65-F5344CB8AC3E}">
        <p14:creationId xmlns:p14="http://schemas.microsoft.com/office/powerpoint/2010/main" val="3440248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B7B3149-A07C-CE48-B5D2-DC4A4FACEE29}"/>
              </a:ext>
            </a:extLst>
          </p:cNvPr>
          <p:cNvSpPr/>
          <p:nvPr/>
        </p:nvSpPr>
        <p:spPr>
          <a:xfrm>
            <a:off x="344899" y="113021"/>
            <a:ext cx="11502201" cy="1022268"/>
          </a:xfrm>
          <a:prstGeom prst="rect">
            <a:avLst/>
          </a:prstGeom>
        </p:spPr>
        <p:txBody>
          <a:bodyPr wrap="square">
            <a:spAutoFit/>
          </a:bodyPr>
          <a:lstStyle/>
          <a:p>
            <a:pPr>
              <a:lnSpc>
                <a:spcPct val="150000"/>
              </a:lnSpc>
            </a:pPr>
            <a:r>
              <a:rPr lang="ja-JP" altLang="en-US" sz="2400" b="1" dirty="0"/>
              <a:t>◆キャリアオーナーシップ経営の構造</a:t>
            </a:r>
          </a:p>
          <a:p>
            <a:pPr algn="r">
              <a:lnSpc>
                <a:spcPct val="150000"/>
              </a:lnSpc>
            </a:pPr>
            <a:endParaRPr lang="en-US" altLang="ja-JP" b="1" dirty="0"/>
          </a:p>
        </p:txBody>
      </p:sp>
      <p:pic>
        <p:nvPicPr>
          <p:cNvPr id="11" name="図 10" descr="グラフ&#10;&#10;自動的に生成された説明">
            <a:extLst>
              <a:ext uri="{FF2B5EF4-FFF2-40B4-BE49-F238E27FC236}">
                <a16:creationId xmlns:a16="http://schemas.microsoft.com/office/drawing/2014/main" id="{44E376ED-500E-4E71-87B3-D043E67F4AB5}"/>
              </a:ext>
            </a:extLst>
          </p:cNvPr>
          <p:cNvPicPr>
            <a:picLocks noChangeAspect="1"/>
          </p:cNvPicPr>
          <p:nvPr/>
        </p:nvPicPr>
        <p:blipFill>
          <a:blip r:embed="rId2"/>
          <a:stretch>
            <a:fillRect/>
          </a:stretch>
        </p:blipFill>
        <p:spPr>
          <a:xfrm>
            <a:off x="860149" y="895205"/>
            <a:ext cx="10719351" cy="56390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490979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AB78031-5876-4349-A6D3-42D59B716B46}"/>
              </a:ext>
            </a:extLst>
          </p:cNvPr>
          <p:cNvSpPr txBox="1"/>
          <p:nvPr/>
        </p:nvSpPr>
        <p:spPr>
          <a:xfrm>
            <a:off x="0" y="21263"/>
            <a:ext cx="55608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キャリアオーナーシップ経営診断シート</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β</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版</a:t>
            </a:r>
            <a:endPar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p:txBody>
      </p:sp>
      <p:graphicFrame>
        <p:nvGraphicFramePr>
          <p:cNvPr id="7" name="表 6">
            <a:extLst>
              <a:ext uri="{FF2B5EF4-FFF2-40B4-BE49-F238E27FC236}">
                <a16:creationId xmlns:a16="http://schemas.microsoft.com/office/drawing/2014/main" id="{7438D879-4A46-A24F-BE7F-56D8D21FEEAB}"/>
              </a:ext>
            </a:extLst>
          </p:cNvPr>
          <p:cNvGraphicFramePr>
            <a:graphicFrameLocks noGrp="1"/>
          </p:cNvGraphicFramePr>
          <p:nvPr>
            <p:extLst>
              <p:ext uri="{D42A27DB-BD31-4B8C-83A1-F6EECF244321}">
                <p14:modId xmlns:p14="http://schemas.microsoft.com/office/powerpoint/2010/main" val="1650877845"/>
              </p:ext>
            </p:extLst>
          </p:nvPr>
        </p:nvGraphicFramePr>
        <p:xfrm>
          <a:off x="63798" y="733646"/>
          <a:ext cx="12061066" cy="5996264"/>
        </p:xfrm>
        <a:graphic>
          <a:graphicData uri="http://schemas.openxmlformats.org/drawingml/2006/table">
            <a:tbl>
              <a:tblPr/>
              <a:tblGrid>
                <a:gridCol w="358641">
                  <a:extLst>
                    <a:ext uri="{9D8B030D-6E8A-4147-A177-3AD203B41FA5}">
                      <a16:colId xmlns:a16="http://schemas.microsoft.com/office/drawing/2014/main" val="3363052818"/>
                    </a:ext>
                  </a:extLst>
                </a:gridCol>
                <a:gridCol w="361498">
                  <a:extLst>
                    <a:ext uri="{9D8B030D-6E8A-4147-A177-3AD203B41FA5}">
                      <a16:colId xmlns:a16="http://schemas.microsoft.com/office/drawing/2014/main" val="492169270"/>
                    </a:ext>
                  </a:extLst>
                </a:gridCol>
                <a:gridCol w="1988244">
                  <a:extLst>
                    <a:ext uri="{9D8B030D-6E8A-4147-A177-3AD203B41FA5}">
                      <a16:colId xmlns:a16="http://schemas.microsoft.com/office/drawing/2014/main" val="3207383009"/>
                    </a:ext>
                  </a:extLst>
                </a:gridCol>
                <a:gridCol w="5400000">
                  <a:extLst>
                    <a:ext uri="{9D8B030D-6E8A-4147-A177-3AD203B41FA5}">
                      <a16:colId xmlns:a16="http://schemas.microsoft.com/office/drawing/2014/main" val="3205952357"/>
                    </a:ext>
                  </a:extLst>
                </a:gridCol>
                <a:gridCol w="682087">
                  <a:extLst>
                    <a:ext uri="{9D8B030D-6E8A-4147-A177-3AD203B41FA5}">
                      <a16:colId xmlns:a16="http://schemas.microsoft.com/office/drawing/2014/main" val="971491875"/>
                    </a:ext>
                  </a:extLst>
                </a:gridCol>
                <a:gridCol w="682087">
                  <a:extLst>
                    <a:ext uri="{9D8B030D-6E8A-4147-A177-3AD203B41FA5}">
                      <a16:colId xmlns:a16="http://schemas.microsoft.com/office/drawing/2014/main" val="2149151352"/>
                    </a:ext>
                  </a:extLst>
                </a:gridCol>
                <a:gridCol w="682087">
                  <a:extLst>
                    <a:ext uri="{9D8B030D-6E8A-4147-A177-3AD203B41FA5}">
                      <a16:colId xmlns:a16="http://schemas.microsoft.com/office/drawing/2014/main" val="2765968747"/>
                    </a:ext>
                  </a:extLst>
                </a:gridCol>
                <a:gridCol w="682087">
                  <a:extLst>
                    <a:ext uri="{9D8B030D-6E8A-4147-A177-3AD203B41FA5}">
                      <a16:colId xmlns:a16="http://schemas.microsoft.com/office/drawing/2014/main" val="2489449932"/>
                    </a:ext>
                  </a:extLst>
                </a:gridCol>
                <a:gridCol w="682087">
                  <a:extLst>
                    <a:ext uri="{9D8B030D-6E8A-4147-A177-3AD203B41FA5}">
                      <a16:colId xmlns:a16="http://schemas.microsoft.com/office/drawing/2014/main" val="3980388385"/>
                    </a:ext>
                  </a:extLst>
                </a:gridCol>
                <a:gridCol w="542248">
                  <a:extLst>
                    <a:ext uri="{9D8B030D-6E8A-4147-A177-3AD203B41FA5}">
                      <a16:colId xmlns:a16="http://schemas.microsoft.com/office/drawing/2014/main" val="2690058355"/>
                    </a:ext>
                  </a:extLst>
                </a:gridCol>
              </a:tblGrid>
              <a:tr h="540000">
                <a:tc>
                  <a:txBody>
                    <a:bodyPr/>
                    <a:lstStyle/>
                    <a:p>
                      <a:pPr algn="l" fontAlgn="t"/>
                      <a:endParaRPr lang="ja-JP" altLang="en-US" sz="800" b="0" i="0" u="none" strike="noStrike" dirty="0">
                        <a:solidFill>
                          <a:srgbClr val="000000"/>
                        </a:solidFill>
                        <a:effectLst/>
                        <a:latin typeface="Arial" panose="020B0604020202020204" pitchFamily="34" charset="0"/>
                        <a:ea typeface="游ゴシック" panose="020B0400000000000000" pitchFamily="34" charset="-128"/>
                      </a:endParaRPr>
                    </a:p>
                  </a:txBody>
                  <a:tcPr marL="4784" marR="4784" marT="478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gridSpan="3">
                  <a:txBody>
                    <a:bodyPr/>
                    <a:lstStyle/>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設問</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rtl="0" fontAlgn="ctr"/>
                      <a:r>
                        <a:rPr lang="ja-JP" altLang="en-US" sz="900" b="1" i="0" u="none" strike="noStrike" dirty="0">
                          <a:solidFill>
                            <a:srgbClr val="FFFFFF"/>
                          </a:solidFill>
                          <a:effectLst/>
                          <a:latin typeface="Yu Gothic" panose="020B0400000000000000" pitchFamily="34" charset="-128"/>
                          <a:ea typeface="Yu Gothic" panose="020B0400000000000000" pitchFamily="34" charset="-128"/>
                        </a:rPr>
                        <a:t>具体的なアクションを定め運用中 </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a:txBody>
                    <a:bodyPr/>
                    <a:lstStyle/>
                    <a:p>
                      <a:pPr algn="ctr" rtl="0" fontAlgn="ctr"/>
                      <a:r>
                        <a:rPr lang="ja-JP" altLang="en-US" sz="900" b="1" i="0" u="none" strike="noStrike" dirty="0">
                          <a:solidFill>
                            <a:srgbClr val="FFFFFF"/>
                          </a:solidFill>
                          <a:effectLst/>
                          <a:latin typeface="Yu Gothic" panose="020B0400000000000000" pitchFamily="34" charset="-128"/>
                          <a:ea typeface="Yu Gothic" panose="020B0400000000000000" pitchFamily="34" charset="-128"/>
                        </a:rPr>
                        <a:t>いくつかの施策を試験導入中 </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a:txBody>
                    <a:bodyPr/>
                    <a:lstStyle/>
                    <a:p>
                      <a:pPr algn="ctr" rtl="0" fontAlgn="ctr"/>
                      <a:r>
                        <a:rPr lang="ja-JP" altLang="en-US" sz="900" b="1" i="0" u="none" strike="noStrike" dirty="0">
                          <a:solidFill>
                            <a:srgbClr val="FFFFFF"/>
                          </a:solidFill>
                          <a:effectLst/>
                          <a:latin typeface="Yu Gothic" panose="020B0400000000000000" pitchFamily="34" charset="-128"/>
                          <a:ea typeface="Yu Gothic" panose="020B0400000000000000" pitchFamily="34" charset="-128"/>
                        </a:rPr>
                        <a:t>現在具体的に計画中 </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a:txBody>
                    <a:bodyPr/>
                    <a:lstStyle/>
                    <a:p>
                      <a:pPr algn="ctr" rtl="0" fontAlgn="ctr"/>
                      <a:r>
                        <a:rPr lang="ja-JP" altLang="en-US" sz="900" b="1" i="0" u="none" strike="noStrike" dirty="0">
                          <a:solidFill>
                            <a:srgbClr val="FFFFFF"/>
                          </a:solidFill>
                          <a:effectLst/>
                          <a:latin typeface="Yu Gothic" panose="020B0400000000000000" pitchFamily="34" charset="-128"/>
                          <a:ea typeface="Yu Gothic" panose="020B0400000000000000" pitchFamily="34" charset="-128"/>
                        </a:rPr>
                        <a:t>積極的に動けていない </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tx2">
                        <a:lumMod val="75000"/>
                      </a:schemeClr>
                    </a:solidFill>
                  </a:tcPr>
                </a:tc>
                <a:tc>
                  <a:txBody>
                    <a:bodyPr/>
                    <a:lstStyle/>
                    <a:p>
                      <a:pPr algn="ctr" rtl="0" fontAlgn="ctr"/>
                      <a:r>
                        <a:rPr lang="ja-JP" altLang="en-US" sz="900" b="1" i="0" u="none" strike="noStrike" dirty="0">
                          <a:solidFill>
                            <a:srgbClr val="FFFFFF"/>
                          </a:solidFill>
                          <a:effectLst/>
                          <a:latin typeface="Yu Gothic" panose="020B0400000000000000" pitchFamily="34" charset="-128"/>
                          <a:ea typeface="Yu Gothic" panose="020B0400000000000000" pitchFamily="34" charset="-128"/>
                        </a:rPr>
                        <a:t>全く検討していない</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tc>
                  <a:txBody>
                    <a:bodyPr/>
                    <a:lstStyle/>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合計</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点数</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812658214"/>
                  </a:ext>
                </a:extLst>
              </a:tr>
              <a:tr h="360000">
                <a:tc rowSpan="5">
                  <a:txBody>
                    <a:bodyPr/>
                    <a:lstStyle/>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見</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え</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る</a:t>
                      </a: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gridSpan="9">
                  <a:txBody>
                    <a:bodyPr/>
                    <a:lstStyle/>
                    <a:p>
                      <a:pPr algn="l" rtl="0" fontAlgn="ctr"/>
                      <a:r>
                        <a:rPr lang="ja-JP" altLang="en-US" sz="1400" b="1" i="0" u="none" strike="noStrike" dirty="0">
                          <a:solidFill>
                            <a:schemeClr val="bg1"/>
                          </a:solidFill>
                          <a:effectLst/>
                          <a:latin typeface="Yu Gothic" panose="020B0400000000000000" pitchFamily="34" charset="-128"/>
                          <a:ea typeface="Yu Gothic" panose="020B0400000000000000" pitchFamily="34" charset="-128"/>
                        </a:rPr>
                        <a:t>　キャリアオーナーシップ人材の事業貢献性を可視化する</a:t>
                      </a:r>
                      <a:r>
                        <a:rPr lang="en-US" altLang="ja-JP" sz="1400" b="1" i="0" u="none" strike="noStrike" dirty="0">
                          <a:solidFill>
                            <a:schemeClr val="bg1"/>
                          </a:solidFill>
                          <a:effectLst/>
                          <a:latin typeface="Yu Gothic" panose="020B0400000000000000" pitchFamily="34" charset="-128"/>
                          <a:ea typeface="Yu Gothic" panose="020B0400000000000000" pitchFamily="34" charset="-128"/>
                        </a:rPr>
                        <a:t>/</a:t>
                      </a:r>
                      <a:r>
                        <a:rPr lang="ja-JP" altLang="en-US" sz="1400" b="1" i="0" u="none" strike="noStrike" dirty="0">
                          <a:solidFill>
                            <a:schemeClr val="bg1"/>
                          </a:solidFill>
                          <a:effectLst/>
                          <a:latin typeface="Yu Gothic" panose="020B0400000000000000" pitchFamily="34" charset="-128"/>
                          <a:ea typeface="Yu Gothic" panose="020B0400000000000000" pitchFamily="34" charset="-128"/>
                        </a:rPr>
                        <a:t>従業員のキャリア自体を可視化する</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BC4C3"/>
                    </a:solidFill>
                  </a:tcPr>
                </a:tc>
                <a:extLst>
                  <a:ext uri="{0D108BD9-81ED-4DB2-BD59-A6C34878D82A}">
                    <a16:rowId xmlns:a16="http://schemas.microsoft.com/office/drawing/2014/main" val="3561662888"/>
                  </a:ext>
                </a:extLst>
              </a:tr>
              <a:tr h="360000">
                <a:tc vMerge="1">
                  <a:txBody>
                    <a:bodyPr/>
                    <a:lstStyle/>
                    <a:p>
                      <a:pPr algn="ctr" rtl="0" fontAlgn="ctr"/>
                      <a:endParaRPr lang="ja-JP" altLang="en-US" sz="1200" b="1" i="0" u="none" strike="noStrike" dirty="0">
                        <a:solidFill>
                          <a:srgbClr val="FFFFFF"/>
                        </a:solidFill>
                        <a:effectLst/>
                        <a:latin typeface="Yu Gothic" panose="020B0400000000000000" pitchFamily="34" charset="-128"/>
                        <a:ea typeface="Yu Gothic" panose="020B0400000000000000" pitchFamily="34" charset="-128"/>
                      </a:endParaRP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9CC"/>
                    </a:solidFill>
                  </a:tcPr>
                </a:tc>
                <a:tc>
                  <a:txBody>
                    <a:bodyPr/>
                    <a:lstStyle/>
                    <a:p>
                      <a:pPr marL="0" lv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1</a:t>
                      </a:r>
                      <a:endParaRPr lang="ja-JP" altLang="en-US" sz="1100" b="1" i="0" u="none" strike="noStrike" dirty="0">
                        <a:solidFill>
                          <a:schemeClr val="bg1"/>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a:txBody>
                    <a:bodyPr/>
                    <a:lstStyle/>
                    <a:p>
                      <a:pPr marL="0" lvl="0" algn="l" rtl="0" fontAlgn="ctr"/>
                      <a:r>
                        <a:rPr lang="ja-JP" altLang="en-US" sz="1100" b="1" i="0" u="none" strike="noStrike">
                          <a:solidFill>
                            <a:srgbClr val="000000"/>
                          </a:solidFill>
                          <a:effectLst/>
                          <a:latin typeface="Yu Gothic" panose="020B0400000000000000" pitchFamily="34" charset="-128"/>
                          <a:ea typeface="Yu Gothic" panose="020B0400000000000000" pitchFamily="34" charset="-128"/>
                        </a:rPr>
                        <a:t>キャリア状態の</a:t>
                      </a: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把握　</a:t>
                      </a:r>
                      <a:endParaRPr lang="ja-JP" altLang="en-US" sz="9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algn="l" rtl="0" fontAlgn="ct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例：半期</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〜1</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年に</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1</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回のエンゲージメントサーベイで定期チェックし、毎年</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1</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回のアニュアルサーベイで簡易調査し変化を記録。社員の生の声を元に改善し、</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PDCA</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を回す。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r" rtl="0" fontAlgn="ct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algn="r" rtl="0" fontAlgn="ct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algn="r" rtl="0" fontAlgn="ct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algn="r" rtl="0" fontAlgn="ct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algn="r" rtl="0" fontAlgn="ctr"/>
                      <a:r>
                        <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/16</a:t>
                      </a:r>
                      <a:r>
                        <a:rPr kumimoji="1" lang="ja-JP" altLang="en-US"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点</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756897"/>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2</a:t>
                      </a:r>
                      <a:endParaRPr lang="ja-JP" altLang="en-US" sz="1100" b="1" i="0" u="none" strike="noStrike" dirty="0">
                        <a:solidFill>
                          <a:schemeClr val="bg1"/>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人材情報の</a:t>
                      </a:r>
                      <a:r>
                        <a:rPr lang="ja-JP" altLang="en-US" sz="1100" b="1" i="0" u="none" strike="noStrike">
                          <a:solidFill>
                            <a:srgbClr val="000000"/>
                          </a:solidFill>
                          <a:effectLst/>
                          <a:latin typeface="Yu Gothic" panose="020B0400000000000000" pitchFamily="34" charset="-128"/>
                          <a:ea typeface="Yu Gothic" panose="020B0400000000000000" pitchFamily="34" charset="-128"/>
                        </a:rPr>
                        <a:t>一元化</a:t>
                      </a:r>
                      <a:r>
                        <a:rPr lang="en-US" altLang="ja-JP" sz="1100" b="1" i="0" u="none" strike="noStrike" dirty="0">
                          <a:solidFill>
                            <a:srgbClr val="000000"/>
                          </a:solidFill>
                          <a:effectLst/>
                          <a:latin typeface="Yu Gothic" panose="020B0400000000000000" pitchFamily="34" charset="-128"/>
                          <a:ea typeface="Yu Gothic" panose="020B0400000000000000" pitchFamily="34" charset="-128"/>
                        </a:rPr>
                        <a:t>/</a:t>
                      </a:r>
                      <a:r>
                        <a:rPr lang="ja-JP" altLang="en-US" sz="1100" b="1" i="0" u="none" strike="noStrike">
                          <a:solidFill>
                            <a:srgbClr val="000000"/>
                          </a:solidFill>
                          <a:effectLst/>
                          <a:latin typeface="Yu Gothic" panose="020B0400000000000000" pitchFamily="34" charset="-128"/>
                          <a:ea typeface="Yu Gothic" panose="020B0400000000000000" pitchFamily="34" charset="-128"/>
                        </a:rPr>
                        <a:t>開示</a:t>
                      </a:r>
                      <a:endParaRPr lang="ja-JP" altLang="en-US" sz="10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fontAlgn="ct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例：システムを用いて従業員のタレントやスキル、資質などを一元管理。従業員の情報を正確に把握し、人材発掘や人材の配置、計画的な人材育成を可能にする。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9304507"/>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3</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a:txBody>
                    <a:bodyPr/>
                    <a:lstStyle/>
                    <a:p>
                      <a:pPr marL="0" algn="l" rtl="0" fontAlgn="ctr"/>
                      <a:r>
                        <a:rPr lang="ja-JP" altLang="en-US" sz="1100" b="1" i="0" u="none" strike="noStrike">
                          <a:solidFill>
                            <a:srgbClr val="000000"/>
                          </a:solidFill>
                          <a:effectLst/>
                          <a:latin typeface="Yu Gothic" panose="020B0400000000000000" pitchFamily="34" charset="-128"/>
                          <a:ea typeface="Yu Gothic" panose="020B0400000000000000" pitchFamily="34" charset="-128"/>
                        </a:rPr>
                        <a:t>事業貢献の</a:t>
                      </a:r>
                      <a:r>
                        <a:rPr lang="en" sz="1100" b="1" i="0" u="none" strike="noStrike" dirty="0">
                          <a:solidFill>
                            <a:srgbClr val="000000"/>
                          </a:solidFill>
                          <a:effectLst/>
                          <a:latin typeface="Yu Gothic" panose="020B0400000000000000" pitchFamily="34" charset="-128"/>
                          <a:ea typeface="Yu Gothic" panose="020B0400000000000000" pitchFamily="34" charset="-128"/>
                        </a:rPr>
                        <a:t>KPI</a:t>
                      </a:r>
                      <a:r>
                        <a:rPr lang="ja-JP" altLang="en-US" sz="1100" b="1" i="0" u="none" strike="noStrike">
                          <a:solidFill>
                            <a:srgbClr val="000000"/>
                          </a:solidFill>
                          <a:effectLst/>
                          <a:latin typeface="Yu Gothic" panose="020B0400000000000000" pitchFamily="34" charset="-128"/>
                          <a:ea typeface="Yu Gothic" panose="020B0400000000000000" pitchFamily="34" charset="-128"/>
                        </a:rPr>
                        <a:t>　</a:t>
                      </a:r>
                      <a:endParaRPr lang="en-US" altLang="ja-JP" sz="9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fontAlgn="ct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a:t>
                      </a:r>
                      <a:r>
                        <a:rPr lang="en" altLang="ja-JP" sz="900" b="1" i="0" u="none" strike="noStrike" dirty="0">
                          <a:solidFill>
                            <a:srgbClr val="000000"/>
                          </a:solidFill>
                          <a:effectLst/>
                          <a:latin typeface="Yu Gothic" panose="020B0400000000000000" pitchFamily="34" charset="-128"/>
                          <a:ea typeface="Yu Gothic" panose="020B0400000000000000" pitchFamily="34" charset="-128"/>
                        </a:rPr>
                        <a:t>事業における指標と、人的資本を紐づけることで、キャリアオーナーシップ人材による事業貢献性を</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可視化、</a:t>
                      </a:r>
                      <a:r>
                        <a:rPr lang="en" altLang="ja-JP" sz="900" b="1" i="0" u="none" strike="noStrike" dirty="0">
                          <a:solidFill>
                            <a:srgbClr val="000000"/>
                          </a:solidFill>
                          <a:effectLst/>
                          <a:latin typeface="Yu Gothic" panose="020B0400000000000000" pitchFamily="34" charset="-128"/>
                          <a:ea typeface="Yu Gothic" panose="020B0400000000000000" pitchFamily="34" charset="-128"/>
                        </a:rPr>
                        <a:t>分析</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する。など</a:t>
                      </a:r>
                      <a:endParaRPr lang="en-US" altLang="ja-JP" sz="9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3831044"/>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4</a:t>
                      </a:r>
                      <a:endParaRPr lang="ja-JP" altLang="en-US" sz="1100" b="1" i="0" u="none" strike="noStrike" dirty="0">
                        <a:solidFill>
                          <a:schemeClr val="bg1"/>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99"/>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従業員</a:t>
                      </a:r>
                      <a:r>
                        <a:rPr lang="ja-JP" altLang="en-US" sz="1100" b="1" i="0" u="none" strike="noStrike">
                          <a:solidFill>
                            <a:srgbClr val="000000"/>
                          </a:solidFill>
                          <a:effectLst/>
                          <a:latin typeface="Yu Gothic" panose="020B0400000000000000" pitchFamily="34" charset="-128"/>
                          <a:ea typeface="Yu Gothic" panose="020B0400000000000000" pitchFamily="34" charset="-128"/>
                        </a:rPr>
                        <a:t>へのフィードバック</a:t>
                      </a:r>
                      <a:endParaRPr lang="ja-JP" altLang="en-US" sz="9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fontAlgn="ct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例：上司だけでなく、様々な立場の関係者が本人を評価したり、メンターとなることで、上司が気づけない部分を補完する。など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5854682"/>
                  </a:ext>
                </a:extLst>
              </a:tr>
              <a:tr h="360000">
                <a:tc rowSpan="5">
                  <a:txBody>
                    <a:bodyPr/>
                    <a:lstStyle/>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増</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や</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す</a:t>
                      </a: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gridSpan="9">
                  <a:txBody>
                    <a:bodyPr/>
                    <a:lstStyle/>
                    <a:p>
                      <a:pPr algn="l" rtl="0" fontAlgn="ctr"/>
                      <a:r>
                        <a:rPr lang="ja-JP" altLang="en-US" sz="1400" b="1" i="0" u="none" strike="noStrike" dirty="0">
                          <a:solidFill>
                            <a:schemeClr val="bg1"/>
                          </a:solidFill>
                          <a:effectLst/>
                          <a:latin typeface="Yu Gothic" panose="020B0400000000000000" pitchFamily="34" charset="-128"/>
                          <a:ea typeface="Yu Gothic" panose="020B0400000000000000" pitchFamily="34" charset="-128"/>
                        </a:rPr>
                        <a:t>　キャリアオーナーシップ人材を増やす</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8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9282510"/>
                  </a:ext>
                </a:extLst>
              </a:tr>
              <a:tr h="360000">
                <a:tc vMerge="1">
                  <a:txBody>
                    <a:bodyPr/>
                    <a:lstStyle/>
                    <a:p>
                      <a:pPr algn="ctr" rtl="0" fontAlgn="ctr"/>
                      <a:endParaRPr lang="ja-JP" altLang="en-US" sz="1200" b="1" i="0" u="none" strike="noStrike" dirty="0">
                        <a:solidFill>
                          <a:srgbClr val="FFFFFF"/>
                        </a:solidFill>
                        <a:effectLst/>
                        <a:latin typeface="Yu Gothic" panose="020B0400000000000000" pitchFamily="34" charset="-128"/>
                        <a:ea typeface="Yu Gothic" panose="020B0400000000000000" pitchFamily="34" charset="-128"/>
                      </a:endParaRP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1</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l" rtl="0" fontAlgn="ctr"/>
                      <a:r>
                        <a:rPr lang="ja-JP" altLang="en-US" sz="1100" b="1" i="0" u="none" strike="noStrike">
                          <a:solidFill>
                            <a:srgbClr val="000000"/>
                          </a:solidFill>
                          <a:effectLst/>
                          <a:latin typeface="Yu Gothic" panose="020B0400000000000000" pitchFamily="34" charset="-128"/>
                          <a:ea typeface="Yu Gothic" panose="020B0400000000000000" pitchFamily="34" charset="-128"/>
                        </a:rPr>
                        <a:t>キャリア設計の個別支援</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chemeClr val="tx1">
                              <a:lumMod val="75000"/>
                              <a:lumOff val="25000"/>
                            </a:schemeClr>
                          </a:solidFill>
                          <a:effectLst/>
                          <a:latin typeface="Yu Gothic" panose="020B0400000000000000" pitchFamily="34" charset="-128"/>
                          <a:ea typeface="Yu Gothic" panose="020B0400000000000000" pitchFamily="34" charset="-128"/>
                        </a:rPr>
                        <a:t>例：上長との面談時に、目の前の業務と今後の長期的キャリアの関係性について、理解を深める時間を設定。／個人のパーパスと企業のパーパスをつなげる対話や機会を設ける。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/16</a:t>
                      </a:r>
                      <a:r>
                        <a:rPr kumimoji="1" lang="ja-JP" altLang="en-US"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点</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8988906"/>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2</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l" rtl="0" fontAlgn="ctr"/>
                      <a:r>
                        <a:rPr lang="ja-JP" altLang="en-US" sz="1100" b="1" i="0" u="none" strike="noStrike">
                          <a:solidFill>
                            <a:srgbClr val="000000"/>
                          </a:solidFill>
                          <a:effectLst/>
                          <a:latin typeface="Yu Gothic" panose="020B0400000000000000" pitchFamily="34" charset="-128"/>
                          <a:ea typeface="Yu Gothic" panose="020B0400000000000000" pitchFamily="34" charset="-128"/>
                        </a:rPr>
                        <a:t>キャリア開発機会の創出</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fontAlgn="ct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例：社外での学びや経験を本業に活かすための時間・場所に囚われない柔軟な働き方の制度設計／社外副業制度や業務時間の</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10~20%</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を使用した社内副業やジョブトライアルなどの運用。／新しい領域の経験を積む「斜め下への異動」の浸透</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 </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5142323"/>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3</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ロールモデルの可視化</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例：社内で活躍する若手や中堅社員の業務内容や仕事へのスタンスなどを社内で公開。従業員のありたい姿を見せることで刺激を与え、キャリアへの意識を高める。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4253259"/>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4</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人材育成プログラム</a:t>
                      </a:r>
                      <a:endParaRPr lang="en-US" altLang="ja-JP" sz="9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例：企業内大学をつくり、社員が講師を務めて人材を育成。／越境学習プログラムや実践的な社内コミュニティ創出や活動支援といった職種や部門を越えて学び合う文化を生み出す取り組み。など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4159107"/>
                  </a:ext>
                </a:extLst>
              </a:tr>
              <a:tr h="360000">
                <a:tc rowSpan="5">
                  <a:txBody>
                    <a:bodyPr/>
                    <a:lstStyle/>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つ</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な</a:t>
                      </a:r>
                      <a:endParaRPr lang="en-US" altLang="ja-JP" sz="1400" b="1" i="0" u="none" strike="noStrike" dirty="0">
                        <a:solidFill>
                          <a:srgbClr val="FFFFFF"/>
                        </a:solidFill>
                        <a:effectLst/>
                        <a:latin typeface="Yu Gothic" panose="020B0400000000000000" pitchFamily="34" charset="-128"/>
                        <a:ea typeface="Yu Gothic" panose="020B0400000000000000" pitchFamily="34" charset="-128"/>
                      </a:endParaRPr>
                    </a:p>
                    <a:p>
                      <a:pPr algn="ctr" rtl="0" fontAlgn="ctr"/>
                      <a:r>
                        <a:rPr lang="ja-JP" altLang="en-US" sz="1400" b="1" i="0" u="none" strike="noStrike" dirty="0">
                          <a:solidFill>
                            <a:srgbClr val="FFFFFF"/>
                          </a:solidFill>
                          <a:effectLst/>
                          <a:latin typeface="Yu Gothic" panose="020B0400000000000000" pitchFamily="34" charset="-128"/>
                          <a:ea typeface="Yu Gothic" panose="020B0400000000000000" pitchFamily="34" charset="-128"/>
                        </a:rPr>
                        <a:t>ぐ</a:t>
                      </a: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gridSpan="9">
                  <a:txBody>
                    <a:bodyPr/>
                    <a:lstStyle/>
                    <a:p>
                      <a:pPr algn="l" rtl="0" fontAlgn="ctr"/>
                      <a:r>
                        <a:rPr lang="ja-JP" altLang="en-US" sz="1400" b="1" i="0" u="none" strike="noStrike" dirty="0">
                          <a:solidFill>
                            <a:schemeClr val="bg1"/>
                          </a:solidFill>
                          <a:effectLst/>
                          <a:latin typeface="Yu Gothic" panose="020B0400000000000000" pitchFamily="34" charset="-128"/>
                          <a:ea typeface="Yu Gothic" panose="020B0400000000000000" pitchFamily="34" charset="-128"/>
                        </a:rPr>
                        <a:t>　キャリアオーナーシップ人材を経営・事業につなげる</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rtl="0" fontAlgn="ctr"/>
                      <a:endParaRPr lang="ja-JP" altLang="en-US"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rtl="0" fontAlgn="ctr"/>
                      <a:endParaRPr lang="ja-JP" altLang="en-US"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9258336"/>
                  </a:ext>
                </a:extLst>
              </a:tr>
              <a:tr h="360000">
                <a:tc vMerge="1">
                  <a:txBody>
                    <a:bodyPr/>
                    <a:lstStyle/>
                    <a:p>
                      <a:pPr algn="ctr" rtl="0" fontAlgn="ctr"/>
                      <a:endParaRPr lang="ja-JP" altLang="en-US" sz="1400" b="1" i="0" u="none" strike="noStrike" dirty="0">
                        <a:solidFill>
                          <a:srgbClr val="FFFFFF"/>
                        </a:solidFill>
                        <a:effectLst/>
                        <a:latin typeface="Yu Gothic" panose="020B0400000000000000" pitchFamily="34" charset="-128"/>
                        <a:ea typeface="Yu Gothic" panose="020B0400000000000000" pitchFamily="34" charset="-128"/>
                      </a:endParaRPr>
                    </a:p>
                  </a:txBody>
                  <a:tcPr marL="116879" marR="116879" marT="58440" marB="5844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7CBCD"/>
                    </a:solidFill>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1</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事業視点での人材要件</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例：会社としてのキャリアオーナーシップ人材を定義する一方、各事業部で事業視点での人材要件を定義してもらい連携させる。／組織戦略を考える事業責任者のパートナーとなる</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HRBP</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を起用する。など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/16</a:t>
                      </a:r>
                      <a:r>
                        <a:rPr kumimoji="1" lang="ja-JP" altLang="en-US"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rPr>
                        <a:t>点</a:t>
                      </a:r>
                      <a:endParaRPr kumimoji="1" lang="en-US" altLang="ja-JP" sz="10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553040"/>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2</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人材ポートフォリオ策定</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例：会社の事業内容に照らし合わせ、社内のどこにどんな人材がどのくらい存在するかをスキルや資質だけでなく、個人のパーパスや挑戦したい部署・領域を第</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5</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希望までを組織的に把握する可視化する。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0318933"/>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3</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経営視点で</a:t>
                      </a:r>
                      <a:r>
                        <a:rPr lang="ja-JP" altLang="en-US" sz="1100" b="1" i="0" u="none" strike="noStrike">
                          <a:solidFill>
                            <a:srgbClr val="000000"/>
                          </a:solidFill>
                          <a:effectLst/>
                          <a:latin typeface="Yu Gothic" panose="020B0400000000000000" pitchFamily="34" charset="-128"/>
                          <a:ea typeface="Yu Gothic" panose="020B0400000000000000" pitchFamily="34" charset="-128"/>
                        </a:rPr>
                        <a:t>の人材育成体制</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例：経営と人事による人材育成会議を発足。社内の能力開発課題を明確化することで、部門間の評価のばらつきを是正するとともに、継続的に人材を育成する。 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1081416"/>
                  </a:ext>
                </a:extLst>
              </a:tr>
              <a:tr h="360000">
                <a:tc vMerge="1">
                  <a:txBody>
                    <a:bodyPr/>
                    <a:lstStyle/>
                    <a:p>
                      <a:endParaRPr kumimoji="1" lang="ja-JP" altLang="en-US"/>
                    </a:p>
                  </a:txBody>
                  <a:tcPr/>
                </a:tc>
                <a:tc>
                  <a:txBody>
                    <a:bodyPr/>
                    <a:lstStyle/>
                    <a:p>
                      <a:pPr marL="0" algn="ctr" rtl="0" fontAlgn="ctr"/>
                      <a:r>
                        <a:rPr lang="en-US" altLang="ja-JP" sz="1100" b="1" i="0" u="none" strike="noStrike" dirty="0">
                          <a:solidFill>
                            <a:schemeClr val="bg1"/>
                          </a:solidFill>
                          <a:effectLst/>
                          <a:latin typeface="Yu Gothic" panose="020B0400000000000000" pitchFamily="34" charset="-128"/>
                          <a:ea typeface="Yu Gothic" panose="020B0400000000000000" pitchFamily="34" charset="-128"/>
                        </a:rPr>
                        <a:t>4</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2F92"/>
                    </a:solidFill>
                  </a:tcPr>
                </a:tc>
                <a:tc>
                  <a:txBody>
                    <a:bodyPr/>
                    <a:lstStyle/>
                    <a:p>
                      <a:pPr marL="0" algn="l" rtl="0" fontAlgn="ctr"/>
                      <a:r>
                        <a:rPr lang="ja-JP" altLang="en-US" sz="1100" b="1" i="0" u="none" strike="noStrike" dirty="0">
                          <a:solidFill>
                            <a:srgbClr val="000000"/>
                          </a:solidFill>
                          <a:effectLst/>
                          <a:latin typeface="Yu Gothic" panose="020B0400000000000000" pitchFamily="34" charset="-128"/>
                          <a:ea typeface="Yu Gothic" panose="020B0400000000000000" pitchFamily="34" charset="-128"/>
                        </a:rPr>
                        <a:t>事業ニーズとの人材マッチング</a:t>
                      </a:r>
                      <a:endParaRPr lang="en-US" altLang="ja-JP" sz="11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例：各職務が求める人材要件を明確化とともに社内公開し、従業員に主体的に目指してもらう。／社内公募により事業ニーズとのマッチング率を高める。</a:t>
                      </a:r>
                      <a:r>
                        <a:rPr lang="en-US" altLang="ja-JP" sz="900" b="1" i="0" u="none" strike="noStrike" dirty="0">
                          <a:solidFill>
                            <a:srgbClr val="000000"/>
                          </a:solidFill>
                          <a:effectLst/>
                          <a:latin typeface="Yu Gothic" panose="020B0400000000000000" pitchFamily="34" charset="-128"/>
                          <a:ea typeface="Yu Gothic" panose="020B0400000000000000" pitchFamily="34" charset="-128"/>
                        </a:rPr>
                        <a:t> </a:t>
                      </a:r>
                      <a:r>
                        <a:rPr lang="ja-JP" altLang="en-US" sz="900" b="1" i="0" u="none" strike="noStrike" dirty="0">
                          <a:solidFill>
                            <a:srgbClr val="000000"/>
                          </a:solidFill>
                          <a:effectLst/>
                          <a:latin typeface="Yu Gothic" panose="020B0400000000000000" pitchFamily="34" charset="-128"/>
                          <a:ea typeface="Yu Gothic" panose="020B0400000000000000" pitchFamily="34" charset="-128"/>
                        </a:rPr>
                        <a:t>など</a:t>
                      </a: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4</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3</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2</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1</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400" b="1" i="0" u="none" strike="noStrike" dirty="0">
                          <a:solidFill>
                            <a:srgbClr val="000000"/>
                          </a:solidFill>
                          <a:effectLst/>
                          <a:latin typeface="Yu Gothic" panose="020B0400000000000000" pitchFamily="34" charset="-128"/>
                          <a:ea typeface="Yu Gothic" panose="020B0400000000000000" pitchFamily="34" charset="-128"/>
                        </a:rPr>
                        <a:t>0</a:t>
                      </a:r>
                      <a:endParaRPr lang="ja-JP" altLang="en-US" sz="1400" b="1" i="0" u="none" strike="noStrike" dirty="0">
                        <a:solidFill>
                          <a:srgbClr val="000000"/>
                        </a:solidFill>
                        <a:effectLst/>
                        <a:latin typeface="Yu Gothic" panose="020B0400000000000000" pitchFamily="34" charset="-128"/>
                        <a:ea typeface="Yu Gothic" panose="020B0400000000000000" pitchFamily="34" charset="-128"/>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mn-cs"/>
                      </a:endParaRPr>
                    </a:p>
                  </a:txBody>
                  <a:tcPr marL="4784" marR="4784" marT="47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379271"/>
                  </a:ext>
                </a:extLst>
              </a:tr>
            </a:tbl>
          </a:graphicData>
        </a:graphic>
      </p:graphicFrame>
      <p:grpSp>
        <p:nvGrpSpPr>
          <p:cNvPr id="10" name="グループ化 9">
            <a:extLst>
              <a:ext uri="{FF2B5EF4-FFF2-40B4-BE49-F238E27FC236}">
                <a16:creationId xmlns:a16="http://schemas.microsoft.com/office/drawing/2014/main" id="{3B7179AE-A839-4342-A09B-354FCF1F5FB5}"/>
              </a:ext>
            </a:extLst>
          </p:cNvPr>
          <p:cNvGrpSpPr/>
          <p:nvPr/>
        </p:nvGrpSpPr>
        <p:grpSpPr>
          <a:xfrm>
            <a:off x="31899" y="381235"/>
            <a:ext cx="12082428" cy="307777"/>
            <a:chOff x="31899" y="381235"/>
            <a:chExt cx="12082428" cy="307777"/>
          </a:xfrm>
        </p:grpSpPr>
        <p:sp>
          <p:nvSpPr>
            <p:cNvPr id="5" name="テキスト ボックス 4">
              <a:extLst>
                <a:ext uri="{FF2B5EF4-FFF2-40B4-BE49-F238E27FC236}">
                  <a16:creationId xmlns:a16="http://schemas.microsoft.com/office/drawing/2014/main" id="{43B037DD-3028-479F-8B1E-C716309C9A46}"/>
                </a:ext>
              </a:extLst>
            </p:cNvPr>
            <p:cNvSpPr txBox="1"/>
            <p:nvPr/>
          </p:nvSpPr>
          <p:spPr>
            <a:xfrm>
              <a:off x="31899" y="381235"/>
              <a:ext cx="311533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34" charset="-128"/>
                  <a:cs typeface="+mn-cs"/>
                </a:rPr>
                <a:t>会社名</a:t>
              </a:r>
              <a:r>
                <a:rPr kumimoji="1" lang="en-US" altLang="ja-JP" sz="1400"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34" charset="-128"/>
                  <a:cs typeface="+mn-cs"/>
                </a:rPr>
                <a:t>:             </a:t>
              </a:r>
              <a:r>
                <a:rPr kumimoji="1" lang="ja-JP" altLang="en-US" sz="1400"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34" charset="-128"/>
                  <a:cs typeface="+mn-cs"/>
                </a:rPr>
                <a:t>　　　　　　　　　　　　　　　　　　　　　　　</a:t>
              </a:r>
              <a:endParaRPr kumimoji="1" lang="en-US" altLang="ja-JP" sz="1400"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34" charset="-128"/>
                <a:cs typeface="+mn-cs"/>
              </a:endParaRPr>
            </a:p>
          </p:txBody>
        </p:sp>
        <p:sp>
          <p:nvSpPr>
            <p:cNvPr id="3" name="正方形/長方形 2">
              <a:extLst>
                <a:ext uri="{FF2B5EF4-FFF2-40B4-BE49-F238E27FC236}">
                  <a16:creationId xmlns:a16="http://schemas.microsoft.com/office/drawing/2014/main" id="{D911ECEF-24ED-45F5-B26E-5A1C50443750}"/>
                </a:ext>
              </a:extLst>
            </p:cNvPr>
            <p:cNvSpPr/>
            <p:nvPr/>
          </p:nvSpPr>
          <p:spPr>
            <a:xfrm>
              <a:off x="8877543" y="381235"/>
              <a:ext cx="3236784"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lumMod val="75000"/>
                      <a:lumOff val="25000"/>
                    </a:prstClr>
                  </a:solidFill>
                  <a:effectLst/>
                  <a:uLnTx/>
                  <a:uFillTx/>
                  <a:latin typeface="游ゴシック" panose="020F0502020204030204"/>
                  <a:ea typeface="游ゴシック" panose="020B0400000000000000" pitchFamily="34" charset="-128"/>
                  <a:cs typeface="+mn-cs"/>
                </a:rPr>
                <a:t>制作日：　　　　年　　　月　　　日</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p:txBody>
        </p:sp>
        <p:cxnSp>
          <p:nvCxnSpPr>
            <p:cNvPr id="8" name="直線コネクタ 7">
              <a:extLst>
                <a:ext uri="{FF2B5EF4-FFF2-40B4-BE49-F238E27FC236}">
                  <a16:creationId xmlns:a16="http://schemas.microsoft.com/office/drawing/2014/main" id="{9B3CC73D-8A1B-417F-86C3-81BDD5FCEF2C}"/>
                </a:ext>
              </a:extLst>
            </p:cNvPr>
            <p:cNvCxnSpPr/>
            <p:nvPr/>
          </p:nvCxnSpPr>
          <p:spPr>
            <a:xfrm>
              <a:off x="106323" y="689012"/>
              <a:ext cx="5794744"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226D4956-96F1-4191-A5BE-CA181A6C0D3B}"/>
                </a:ext>
              </a:extLst>
            </p:cNvPr>
            <p:cNvCxnSpPr/>
            <p:nvPr/>
          </p:nvCxnSpPr>
          <p:spPr>
            <a:xfrm>
              <a:off x="8977440" y="689012"/>
              <a:ext cx="3024000"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89683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グループ化 50">
            <a:extLst>
              <a:ext uri="{FF2B5EF4-FFF2-40B4-BE49-F238E27FC236}">
                <a16:creationId xmlns:a16="http://schemas.microsoft.com/office/drawing/2014/main" id="{15ADB0B7-FF41-4707-BD6D-A44756A58886}"/>
              </a:ext>
            </a:extLst>
          </p:cNvPr>
          <p:cNvGrpSpPr/>
          <p:nvPr/>
        </p:nvGrpSpPr>
        <p:grpSpPr>
          <a:xfrm>
            <a:off x="85060" y="925387"/>
            <a:ext cx="12025423" cy="5847552"/>
            <a:chOff x="264261" y="882855"/>
            <a:chExt cx="11672113" cy="5663718"/>
          </a:xfrm>
        </p:grpSpPr>
        <p:sp>
          <p:nvSpPr>
            <p:cNvPr id="33" name="テキスト ボックス 32">
              <a:extLst>
                <a:ext uri="{FF2B5EF4-FFF2-40B4-BE49-F238E27FC236}">
                  <a16:creationId xmlns:a16="http://schemas.microsoft.com/office/drawing/2014/main" id="{273AA84A-EB8F-4B0A-9652-C34118C6906E}"/>
                </a:ext>
              </a:extLst>
            </p:cNvPr>
            <p:cNvSpPr txBox="1"/>
            <p:nvPr/>
          </p:nvSpPr>
          <p:spPr>
            <a:xfrm>
              <a:off x="4880365" y="1371854"/>
              <a:ext cx="547166" cy="1300454"/>
            </a:xfrm>
            <a:prstGeom prst="rect">
              <a:avLst/>
            </a:prstGeom>
            <a:solidFill>
              <a:srgbClr val="00CC99"/>
            </a:solidFill>
            <a:ln w="19050">
              <a:noFill/>
            </a:ln>
          </p:spPr>
          <p:txBody>
            <a:bodyPr wrap="none" rtlCol="0" anchor="ctr">
              <a:noAutofit/>
            </a:bodyPr>
            <a:lstStyle/>
            <a:p>
              <a:pPr algn="ctr" defTabSz="914377">
                <a:defRPr/>
              </a:pPr>
              <a:endParaRPr lang="en-US" altLang="ja-JP" sz="1100" b="1">
                <a:solidFill>
                  <a:schemeClr val="bg1"/>
                </a:solidFill>
                <a:latin typeface="游ゴシック" panose="020F0502020204030204"/>
                <a:ea typeface="游ゴシック" panose="020B0400000000000000" pitchFamily="34" charset="-128"/>
              </a:endParaRPr>
            </a:p>
          </p:txBody>
        </p:sp>
        <p:sp>
          <p:nvSpPr>
            <p:cNvPr id="50" name="テキスト ボックス 49">
              <a:extLst>
                <a:ext uri="{FF2B5EF4-FFF2-40B4-BE49-F238E27FC236}">
                  <a16:creationId xmlns:a16="http://schemas.microsoft.com/office/drawing/2014/main" id="{F38A0D90-BD80-429E-9A17-6C6AE983F461}"/>
                </a:ext>
              </a:extLst>
            </p:cNvPr>
            <p:cNvSpPr txBox="1"/>
            <p:nvPr/>
          </p:nvSpPr>
          <p:spPr>
            <a:xfrm>
              <a:off x="4884955" y="3850856"/>
              <a:ext cx="547166" cy="1251230"/>
            </a:xfrm>
            <a:prstGeom prst="rect">
              <a:avLst/>
            </a:prstGeom>
            <a:solidFill>
              <a:srgbClr val="FF2F92"/>
            </a:solidFill>
            <a:ln w="19050">
              <a:noFill/>
            </a:ln>
          </p:spPr>
          <p:txBody>
            <a:bodyPr wrap="none" rtlCol="0" anchor="ctr">
              <a:noAutofit/>
            </a:bodyPr>
            <a:lstStyle/>
            <a:p>
              <a:pPr algn="ctr" defTabSz="914377">
                <a:defRPr/>
              </a:pPr>
              <a:endParaRPr lang="en-US" altLang="ja-JP" sz="1100" b="1">
                <a:solidFill>
                  <a:schemeClr val="bg1"/>
                </a:solidFill>
                <a:latin typeface="游ゴシック" panose="020F0502020204030204"/>
                <a:ea typeface="游ゴシック" panose="020B0400000000000000" pitchFamily="34" charset="-128"/>
              </a:endParaRPr>
            </a:p>
          </p:txBody>
        </p:sp>
        <p:sp>
          <p:nvSpPr>
            <p:cNvPr id="49" name="テキスト ボックス 48">
              <a:extLst>
                <a:ext uri="{FF2B5EF4-FFF2-40B4-BE49-F238E27FC236}">
                  <a16:creationId xmlns:a16="http://schemas.microsoft.com/office/drawing/2014/main" id="{E95B2552-BB24-49DE-803C-A38F0B0B542B}"/>
                </a:ext>
              </a:extLst>
            </p:cNvPr>
            <p:cNvSpPr txBox="1"/>
            <p:nvPr/>
          </p:nvSpPr>
          <p:spPr>
            <a:xfrm>
              <a:off x="4891084" y="2666831"/>
              <a:ext cx="547166" cy="1251230"/>
            </a:xfrm>
            <a:prstGeom prst="rect">
              <a:avLst/>
            </a:prstGeom>
            <a:solidFill>
              <a:srgbClr val="27CBCD"/>
            </a:solidFill>
            <a:ln w="19050">
              <a:noFill/>
            </a:ln>
          </p:spPr>
          <p:txBody>
            <a:bodyPr wrap="none" rtlCol="0" anchor="ctr">
              <a:noAutofit/>
            </a:bodyPr>
            <a:lstStyle/>
            <a:p>
              <a:pPr algn="ctr" defTabSz="914377">
                <a:defRPr/>
              </a:pPr>
              <a:endParaRPr lang="en-US" altLang="ja-JP" sz="1100" b="1">
                <a:solidFill>
                  <a:schemeClr val="bg1"/>
                </a:solidFill>
                <a:latin typeface="游ゴシック" panose="020F0502020204030204"/>
                <a:ea typeface="游ゴシック" panose="020B0400000000000000" pitchFamily="34" charset="-128"/>
              </a:endParaRPr>
            </a:p>
          </p:txBody>
        </p:sp>
        <p:sp>
          <p:nvSpPr>
            <p:cNvPr id="5" name="テキスト ボックス 4">
              <a:extLst>
                <a:ext uri="{FF2B5EF4-FFF2-40B4-BE49-F238E27FC236}">
                  <a16:creationId xmlns:a16="http://schemas.microsoft.com/office/drawing/2014/main" id="{2C14F771-CCBA-4FCB-A2E6-17B5DF810E19}"/>
                </a:ext>
              </a:extLst>
            </p:cNvPr>
            <p:cNvSpPr txBox="1"/>
            <p:nvPr/>
          </p:nvSpPr>
          <p:spPr>
            <a:xfrm>
              <a:off x="8825527" y="5340087"/>
              <a:ext cx="2799164" cy="246221"/>
            </a:xfrm>
            <a:prstGeom prst="rect">
              <a:avLst/>
            </a:prstGeom>
            <a:noFill/>
          </p:spPr>
          <p:txBody>
            <a:bodyPr wrap="square">
              <a:spAutoFit/>
            </a:bodyPr>
            <a:lstStyle/>
            <a:p>
              <a:r>
                <a:rPr lang="ja-JP" altLang="en-US" sz="1000" b="1">
                  <a:solidFill>
                    <a:srgbClr val="C00000"/>
                  </a:solidFill>
                  <a:latin typeface="+mn-ea"/>
                </a:rPr>
                <a:t>・</a:t>
              </a:r>
              <a:endParaRPr lang="ja-JP" altLang="en-US" sz="1000">
                <a:solidFill>
                  <a:srgbClr val="C00000"/>
                </a:solidFill>
              </a:endParaRPr>
            </a:p>
          </p:txBody>
        </p:sp>
        <p:grpSp>
          <p:nvGrpSpPr>
            <p:cNvPr id="16" name="グループ化 15">
              <a:extLst>
                <a:ext uri="{FF2B5EF4-FFF2-40B4-BE49-F238E27FC236}">
                  <a16:creationId xmlns:a16="http://schemas.microsoft.com/office/drawing/2014/main" id="{8834B2C3-6A2F-4592-9039-2275D7D8D71C}"/>
                </a:ext>
              </a:extLst>
            </p:cNvPr>
            <p:cNvGrpSpPr/>
            <p:nvPr/>
          </p:nvGrpSpPr>
          <p:grpSpPr>
            <a:xfrm>
              <a:off x="274201" y="882857"/>
              <a:ext cx="4446616" cy="5656143"/>
              <a:chOff x="274603" y="962369"/>
              <a:chExt cx="4626430" cy="5656143"/>
            </a:xfrm>
          </p:grpSpPr>
          <p:grpSp>
            <p:nvGrpSpPr>
              <p:cNvPr id="17" name="グループ化 16">
                <a:extLst>
                  <a:ext uri="{FF2B5EF4-FFF2-40B4-BE49-F238E27FC236}">
                    <a16:creationId xmlns:a16="http://schemas.microsoft.com/office/drawing/2014/main" id="{EB9E6477-94B4-4E13-B1CA-3E5D92A6EAD3}"/>
                  </a:ext>
                </a:extLst>
              </p:cNvPr>
              <p:cNvGrpSpPr/>
              <p:nvPr/>
            </p:nvGrpSpPr>
            <p:grpSpPr>
              <a:xfrm>
                <a:off x="274603" y="962369"/>
                <a:ext cx="4617746" cy="3035204"/>
                <a:chOff x="274603" y="962368"/>
                <a:chExt cx="2192690" cy="5656145"/>
              </a:xfrm>
            </p:grpSpPr>
            <p:sp>
              <p:nvSpPr>
                <p:cNvPr id="22" name="テキスト ボックス 21">
                  <a:extLst>
                    <a:ext uri="{FF2B5EF4-FFF2-40B4-BE49-F238E27FC236}">
                      <a16:creationId xmlns:a16="http://schemas.microsoft.com/office/drawing/2014/main" id="{E066657A-A983-420B-923A-764CCF104ADF}"/>
                    </a:ext>
                  </a:extLst>
                </p:cNvPr>
                <p:cNvSpPr txBox="1"/>
                <p:nvPr/>
              </p:nvSpPr>
              <p:spPr>
                <a:xfrm>
                  <a:off x="274603" y="962368"/>
                  <a:ext cx="2192690" cy="518087"/>
                </a:xfrm>
                <a:prstGeom prst="rect">
                  <a:avLst/>
                </a:prstGeom>
                <a:solidFill>
                  <a:schemeClr val="tx2">
                    <a:lumMod val="75000"/>
                  </a:schemeClr>
                </a:solidFill>
                <a:ln w="19050">
                  <a:noFill/>
                </a:ln>
              </p:spPr>
              <p:txBody>
                <a:bodyPr wrap="none" rtlCol="0" anchor="ctr">
                  <a:noAutofit/>
                </a:bodyPr>
                <a:lstStyle/>
                <a:p>
                  <a:pPr algn="ctr" defTabSz="914377">
                    <a:defRPr/>
                  </a:pPr>
                  <a:r>
                    <a:rPr lang="ja-JP" altLang="en-US" sz="1200" b="1" dirty="0">
                      <a:solidFill>
                        <a:schemeClr val="bg1"/>
                      </a:solidFill>
                      <a:latin typeface="游ゴシック" panose="020F0502020204030204"/>
                      <a:ea typeface="游ゴシック" panose="020B0400000000000000" pitchFamily="34" charset="-128"/>
                    </a:rPr>
                    <a:t>「キャリアオーナーシップ人経営」を推進する背景と目的</a:t>
                  </a:r>
                </a:p>
              </p:txBody>
            </p:sp>
            <p:sp>
              <p:nvSpPr>
                <p:cNvPr id="23" name="正方形/長方形 22">
                  <a:extLst>
                    <a:ext uri="{FF2B5EF4-FFF2-40B4-BE49-F238E27FC236}">
                      <a16:creationId xmlns:a16="http://schemas.microsoft.com/office/drawing/2014/main" id="{703F0DE9-CB1F-4822-8424-93989C68DC28}"/>
                    </a:ext>
                  </a:extLst>
                </p:cNvPr>
                <p:cNvSpPr/>
                <p:nvPr/>
              </p:nvSpPr>
              <p:spPr>
                <a:xfrm>
                  <a:off x="274603" y="962369"/>
                  <a:ext cx="2192690" cy="5656144"/>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 name="グループ化 17">
                <a:extLst>
                  <a:ext uri="{FF2B5EF4-FFF2-40B4-BE49-F238E27FC236}">
                    <a16:creationId xmlns:a16="http://schemas.microsoft.com/office/drawing/2014/main" id="{2828AD08-2DA9-456B-B76E-DB45951A6CBE}"/>
                  </a:ext>
                </a:extLst>
              </p:cNvPr>
              <p:cNvGrpSpPr/>
              <p:nvPr/>
            </p:nvGrpSpPr>
            <p:grpSpPr>
              <a:xfrm>
                <a:off x="274603" y="4191679"/>
                <a:ext cx="4617746" cy="2426833"/>
                <a:chOff x="2699659" y="962369"/>
                <a:chExt cx="2192690" cy="5656144"/>
              </a:xfrm>
            </p:grpSpPr>
            <p:sp>
              <p:nvSpPr>
                <p:cNvPr id="20" name="テキスト ボックス 19">
                  <a:extLst>
                    <a:ext uri="{FF2B5EF4-FFF2-40B4-BE49-F238E27FC236}">
                      <a16:creationId xmlns:a16="http://schemas.microsoft.com/office/drawing/2014/main" id="{83893BC3-398C-4E56-849F-DB7E3AA08241}"/>
                    </a:ext>
                  </a:extLst>
                </p:cNvPr>
                <p:cNvSpPr txBox="1"/>
                <p:nvPr/>
              </p:nvSpPr>
              <p:spPr>
                <a:xfrm>
                  <a:off x="2699659" y="962369"/>
                  <a:ext cx="2192690" cy="783140"/>
                </a:xfrm>
                <a:prstGeom prst="rect">
                  <a:avLst/>
                </a:prstGeom>
                <a:solidFill>
                  <a:schemeClr val="tx2">
                    <a:lumMod val="75000"/>
                  </a:schemeClr>
                </a:solidFill>
                <a:ln w="19050">
                  <a:noFill/>
                </a:ln>
              </p:spPr>
              <p:txBody>
                <a:bodyPr wrap="none" rtlCol="0" anchor="ctr">
                  <a:noAutofit/>
                </a:bodyPr>
                <a:lstStyle/>
                <a:p>
                  <a:pPr algn="ctr" defTabSz="914377">
                    <a:defRPr/>
                  </a:pPr>
                  <a:r>
                    <a:rPr lang="ja-JP" altLang="en-US" sz="1100" b="1" dirty="0">
                      <a:solidFill>
                        <a:schemeClr val="bg1"/>
                      </a:solidFill>
                      <a:latin typeface="游ゴシック" panose="020F0502020204030204"/>
                      <a:ea typeface="游ゴシック" panose="020B0400000000000000" pitchFamily="34" charset="-128"/>
                    </a:rPr>
                    <a:t>経営層</a:t>
                  </a:r>
                  <a:r>
                    <a:rPr lang="en-US" altLang="ja-JP" sz="1100" b="1" dirty="0">
                      <a:solidFill>
                        <a:schemeClr val="bg1"/>
                      </a:solidFill>
                      <a:latin typeface="游ゴシック" panose="020F0502020204030204"/>
                      <a:ea typeface="游ゴシック" panose="020B0400000000000000" pitchFamily="34" charset="-128"/>
                    </a:rPr>
                    <a:t>/</a:t>
                  </a:r>
                  <a:r>
                    <a:rPr lang="ja-JP" altLang="en-US" sz="1100" b="1" dirty="0">
                      <a:solidFill>
                        <a:schemeClr val="bg1"/>
                      </a:solidFill>
                      <a:latin typeface="游ゴシック" panose="020F0502020204030204"/>
                      <a:ea typeface="游ゴシック" panose="020B0400000000000000" pitchFamily="34" charset="-128"/>
                    </a:rPr>
                    <a:t>全社の推進へのコミットメント状況</a:t>
                  </a:r>
                  <a:endParaRPr lang="en-US" altLang="ja-JP" sz="1100" b="1" dirty="0">
                    <a:solidFill>
                      <a:schemeClr val="bg1"/>
                    </a:solidFill>
                    <a:latin typeface="游ゴシック" panose="020F0502020204030204"/>
                    <a:ea typeface="游ゴシック" panose="020B0400000000000000" pitchFamily="34" charset="-128"/>
                  </a:endParaRPr>
                </a:p>
              </p:txBody>
            </p:sp>
            <p:sp>
              <p:nvSpPr>
                <p:cNvPr id="21" name="正方形/長方形 20">
                  <a:extLst>
                    <a:ext uri="{FF2B5EF4-FFF2-40B4-BE49-F238E27FC236}">
                      <a16:creationId xmlns:a16="http://schemas.microsoft.com/office/drawing/2014/main" id="{CB53C949-2A81-4877-9F68-7E1C948F1F48}"/>
                    </a:ext>
                  </a:extLst>
                </p:cNvPr>
                <p:cNvSpPr/>
                <p:nvPr/>
              </p:nvSpPr>
              <p:spPr>
                <a:xfrm>
                  <a:off x="2699659" y="962369"/>
                  <a:ext cx="2192690" cy="5656144"/>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a:extLst>
                  <a:ext uri="{FF2B5EF4-FFF2-40B4-BE49-F238E27FC236}">
                    <a16:creationId xmlns:a16="http://schemas.microsoft.com/office/drawing/2014/main" id="{B0110F6F-1EF7-41B3-8F42-EC40AC81CA8D}"/>
                  </a:ext>
                </a:extLst>
              </p:cNvPr>
              <p:cNvSpPr txBox="1"/>
              <p:nvPr/>
            </p:nvSpPr>
            <p:spPr>
              <a:xfrm>
                <a:off x="274603" y="3075907"/>
                <a:ext cx="4626430" cy="278016"/>
              </a:xfrm>
              <a:prstGeom prst="rect">
                <a:avLst/>
              </a:prstGeom>
              <a:solidFill>
                <a:schemeClr val="tx2">
                  <a:lumMod val="75000"/>
                </a:schemeClr>
              </a:solidFill>
              <a:ln w="19050">
                <a:noFill/>
              </a:ln>
            </p:spPr>
            <p:txBody>
              <a:bodyPr wrap="none" rtlCol="0" anchor="ctr">
                <a:noAutofit/>
              </a:bodyPr>
              <a:lstStyle/>
              <a:p>
                <a:pPr algn="ctr" defTabSz="914377">
                  <a:defRPr/>
                </a:pPr>
                <a:r>
                  <a:rPr lang="ja-JP" altLang="en-US" sz="1200" b="1" dirty="0">
                    <a:solidFill>
                      <a:schemeClr val="bg1"/>
                    </a:solidFill>
                  </a:rPr>
                  <a:t>キャリアオーナーシップ人材の自社定義</a:t>
                </a:r>
              </a:p>
            </p:txBody>
          </p:sp>
        </p:grpSp>
        <p:cxnSp>
          <p:nvCxnSpPr>
            <p:cNvPr id="29" name="直線コネクタ 28">
              <a:extLst>
                <a:ext uri="{FF2B5EF4-FFF2-40B4-BE49-F238E27FC236}">
                  <a16:creationId xmlns:a16="http://schemas.microsoft.com/office/drawing/2014/main" id="{E9A8E0E1-D717-4158-95EE-74E744E88069}"/>
                </a:ext>
              </a:extLst>
            </p:cNvPr>
            <p:cNvCxnSpPr>
              <a:cxnSpLocks/>
            </p:cNvCxnSpPr>
            <p:nvPr/>
          </p:nvCxnSpPr>
          <p:spPr>
            <a:xfrm>
              <a:off x="4871725" y="1386846"/>
              <a:ext cx="7050155" cy="0"/>
            </a:xfrm>
            <a:prstGeom prst="line">
              <a:avLst/>
            </a:prstGeom>
            <a:ln w="19050">
              <a:solidFill>
                <a:schemeClr val="tx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7EF732F4-D662-4654-AB5C-B7DA32CDC71A}"/>
                </a:ext>
              </a:extLst>
            </p:cNvPr>
            <p:cNvSpPr/>
            <p:nvPr/>
          </p:nvSpPr>
          <p:spPr>
            <a:xfrm>
              <a:off x="4880737" y="5205900"/>
              <a:ext cx="7055637" cy="1333101"/>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2" name="グループ化 31">
              <a:extLst>
                <a:ext uri="{FF2B5EF4-FFF2-40B4-BE49-F238E27FC236}">
                  <a16:creationId xmlns:a16="http://schemas.microsoft.com/office/drawing/2014/main" id="{D1DB781D-C0F8-4C52-BB1E-14C99AF35B28}"/>
                </a:ext>
              </a:extLst>
            </p:cNvPr>
            <p:cNvGrpSpPr/>
            <p:nvPr/>
          </p:nvGrpSpPr>
          <p:grpSpPr>
            <a:xfrm>
              <a:off x="4880362" y="882855"/>
              <a:ext cx="7056012" cy="4219231"/>
              <a:chOff x="5677834" y="960029"/>
              <a:chExt cx="6063331" cy="3539399"/>
            </a:xfrm>
          </p:grpSpPr>
          <p:sp>
            <p:nvSpPr>
              <p:cNvPr id="35" name="テキスト ボックス 34">
                <a:extLst>
                  <a:ext uri="{FF2B5EF4-FFF2-40B4-BE49-F238E27FC236}">
                    <a16:creationId xmlns:a16="http://schemas.microsoft.com/office/drawing/2014/main" id="{34CBF708-500C-4E00-BAA8-0534E0A3F0EA}"/>
                  </a:ext>
                </a:extLst>
              </p:cNvPr>
              <p:cNvSpPr txBox="1"/>
              <p:nvPr/>
            </p:nvSpPr>
            <p:spPr>
              <a:xfrm>
                <a:off x="5678156" y="960029"/>
                <a:ext cx="6063009" cy="433339"/>
              </a:xfrm>
              <a:prstGeom prst="rect">
                <a:avLst/>
              </a:prstGeom>
              <a:solidFill>
                <a:schemeClr val="tx2">
                  <a:lumMod val="75000"/>
                </a:schemeClr>
              </a:solidFill>
              <a:ln w="19050">
                <a:noFill/>
              </a:ln>
            </p:spPr>
            <p:txBody>
              <a:bodyPr wrap="none" rtlCol="0" anchor="ctr">
                <a:noAutofit/>
              </a:bodyPr>
              <a:lstStyle/>
              <a:p>
                <a:pPr algn="ctr" defTabSz="914377">
                  <a:defRPr/>
                </a:pPr>
                <a:endParaRPr lang="en-US" altLang="ja-JP" sz="1100" b="1">
                  <a:solidFill>
                    <a:schemeClr val="bg1"/>
                  </a:solidFill>
                  <a:latin typeface="游ゴシック" panose="020F0502020204030204"/>
                  <a:ea typeface="游ゴシック" panose="020B0400000000000000" pitchFamily="34" charset="-128"/>
                </a:endParaRPr>
              </a:p>
            </p:txBody>
          </p:sp>
          <p:sp>
            <p:nvSpPr>
              <p:cNvPr id="36" name="正方形/長方形 35">
                <a:extLst>
                  <a:ext uri="{FF2B5EF4-FFF2-40B4-BE49-F238E27FC236}">
                    <a16:creationId xmlns:a16="http://schemas.microsoft.com/office/drawing/2014/main" id="{499051C5-F167-4CE7-8159-324CF5009087}"/>
                  </a:ext>
                </a:extLst>
              </p:cNvPr>
              <p:cNvSpPr/>
              <p:nvPr/>
            </p:nvSpPr>
            <p:spPr>
              <a:xfrm>
                <a:off x="5677834" y="962368"/>
                <a:ext cx="6055911" cy="3537060"/>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テキスト ボックス 33">
              <a:extLst>
                <a:ext uri="{FF2B5EF4-FFF2-40B4-BE49-F238E27FC236}">
                  <a16:creationId xmlns:a16="http://schemas.microsoft.com/office/drawing/2014/main" id="{F9190DD6-9F73-46D6-AB38-7694A7960B7B}"/>
                </a:ext>
              </a:extLst>
            </p:cNvPr>
            <p:cNvSpPr txBox="1"/>
            <p:nvPr/>
          </p:nvSpPr>
          <p:spPr>
            <a:xfrm>
              <a:off x="4880365" y="5199998"/>
              <a:ext cx="547166" cy="1346575"/>
            </a:xfrm>
            <a:prstGeom prst="rect">
              <a:avLst/>
            </a:prstGeom>
            <a:solidFill>
              <a:schemeClr val="tx2">
                <a:lumMod val="75000"/>
              </a:schemeClr>
            </a:solidFill>
            <a:ln w="19050">
              <a:noFill/>
            </a:ln>
          </p:spPr>
          <p:txBody>
            <a:bodyPr wrap="none" rtlCol="0" anchor="ctr">
              <a:noAutofit/>
            </a:bodyPr>
            <a:lstStyle/>
            <a:p>
              <a:pPr algn="ctr" defTabSz="914377">
                <a:defRPr/>
              </a:pPr>
              <a:endParaRPr lang="en-US" altLang="ja-JP" sz="1100" b="1">
                <a:solidFill>
                  <a:schemeClr val="bg1"/>
                </a:solidFill>
                <a:latin typeface="游ゴシック" panose="020F0502020204030204"/>
                <a:ea typeface="游ゴシック" panose="020B0400000000000000" pitchFamily="34" charset="-128"/>
              </a:endParaRPr>
            </a:p>
          </p:txBody>
        </p:sp>
        <p:cxnSp>
          <p:nvCxnSpPr>
            <p:cNvPr id="27" name="直線コネクタ 26">
              <a:extLst>
                <a:ext uri="{FF2B5EF4-FFF2-40B4-BE49-F238E27FC236}">
                  <a16:creationId xmlns:a16="http://schemas.microsoft.com/office/drawing/2014/main" id="{C44B2683-6DBC-4CDB-996C-140ADAD12D75}"/>
                </a:ext>
              </a:extLst>
            </p:cNvPr>
            <p:cNvCxnSpPr>
              <a:cxnSpLocks/>
            </p:cNvCxnSpPr>
            <p:nvPr/>
          </p:nvCxnSpPr>
          <p:spPr>
            <a:xfrm>
              <a:off x="4871725" y="2672307"/>
              <a:ext cx="7050155" cy="0"/>
            </a:xfrm>
            <a:prstGeom prst="line">
              <a:avLst/>
            </a:prstGeom>
            <a:ln w="19050">
              <a:solidFill>
                <a:schemeClr val="tx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3A608516-DB73-475B-9DD1-5B1811A6BFB5}"/>
                </a:ext>
              </a:extLst>
            </p:cNvPr>
            <p:cNvCxnSpPr>
              <a:cxnSpLocks/>
            </p:cNvCxnSpPr>
            <p:nvPr/>
          </p:nvCxnSpPr>
          <p:spPr>
            <a:xfrm>
              <a:off x="4880362" y="3918061"/>
              <a:ext cx="7041518" cy="0"/>
            </a:xfrm>
            <a:prstGeom prst="line">
              <a:avLst/>
            </a:prstGeom>
            <a:ln w="19050">
              <a:solidFill>
                <a:schemeClr val="tx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BF7AF214-FA99-4862-87B9-1DB25EB2FA56}"/>
                </a:ext>
              </a:extLst>
            </p:cNvPr>
            <p:cNvSpPr txBox="1"/>
            <p:nvPr/>
          </p:nvSpPr>
          <p:spPr>
            <a:xfrm>
              <a:off x="5667042" y="929033"/>
              <a:ext cx="2328629" cy="392415"/>
            </a:xfrm>
            <a:prstGeom prst="rect">
              <a:avLst/>
            </a:prstGeom>
            <a:noFill/>
          </p:spPr>
          <p:txBody>
            <a:bodyPr wrap="square">
              <a:spAutoFit/>
            </a:bodyPr>
            <a:lstStyle/>
            <a:p>
              <a:pPr algn="ctr" defTabSz="914377">
                <a:defRPr/>
              </a:pPr>
              <a:r>
                <a:rPr lang="ja-JP" altLang="en-US" sz="1050" b="1" dirty="0">
                  <a:solidFill>
                    <a:schemeClr val="bg1"/>
                  </a:solidFill>
                  <a:latin typeface="游ゴシック" panose="020F0502020204030204"/>
                  <a:ea typeface="游ゴシック" panose="020B0400000000000000" pitchFamily="34" charset="-128"/>
                </a:rPr>
                <a:t>これまでの具体施策</a:t>
              </a:r>
              <a:endParaRPr lang="en-US" altLang="ja-JP" sz="1050" b="1" dirty="0">
                <a:solidFill>
                  <a:schemeClr val="bg1"/>
                </a:solidFill>
                <a:latin typeface="游ゴシック" panose="020F0502020204030204"/>
                <a:ea typeface="游ゴシック" panose="020B0400000000000000" pitchFamily="34" charset="-128"/>
              </a:endParaRPr>
            </a:p>
            <a:p>
              <a:pPr algn="ctr" defTabSz="914377">
                <a:defRPr/>
              </a:pPr>
              <a:r>
                <a:rPr lang="ja-JP" altLang="en-US" sz="900" b="1" dirty="0">
                  <a:solidFill>
                    <a:schemeClr val="bg1"/>
                  </a:solidFill>
                  <a:latin typeface="游ゴシック" panose="020F0502020204030204"/>
                  <a:ea typeface="游ゴシック" panose="020B0400000000000000" pitchFamily="34" charset="-128"/>
                </a:rPr>
                <a:t>（実施時期</a:t>
              </a:r>
              <a:r>
                <a:rPr lang="en-US" altLang="ja-JP" sz="900" b="1" dirty="0">
                  <a:solidFill>
                    <a:schemeClr val="bg1"/>
                  </a:solidFill>
                  <a:latin typeface="游ゴシック" panose="020F0502020204030204"/>
                  <a:ea typeface="游ゴシック" panose="020B0400000000000000" pitchFamily="34" charset="-128"/>
                </a:rPr>
                <a:t>/</a:t>
              </a:r>
              <a:r>
                <a:rPr lang="ja-JP" altLang="en-US" sz="900" b="1" dirty="0">
                  <a:solidFill>
                    <a:schemeClr val="bg1"/>
                  </a:solidFill>
                  <a:latin typeface="游ゴシック" panose="020F0502020204030204"/>
                  <a:ea typeface="游ゴシック" panose="020B0400000000000000" pitchFamily="34" charset="-128"/>
                </a:rPr>
                <a:t>内容 など）</a:t>
              </a:r>
              <a:endParaRPr lang="en-US" altLang="ja-JP" sz="900" b="1" dirty="0">
                <a:solidFill>
                  <a:schemeClr val="bg1"/>
                </a:solidFill>
                <a:latin typeface="游ゴシック" panose="020F0502020204030204"/>
                <a:ea typeface="游ゴシック" panose="020B0400000000000000" pitchFamily="34" charset="-128"/>
              </a:endParaRPr>
            </a:p>
          </p:txBody>
        </p:sp>
        <p:sp>
          <p:nvSpPr>
            <p:cNvPr id="31" name="テキスト ボックス 30">
              <a:extLst>
                <a:ext uri="{FF2B5EF4-FFF2-40B4-BE49-F238E27FC236}">
                  <a16:creationId xmlns:a16="http://schemas.microsoft.com/office/drawing/2014/main" id="{88385739-8E21-478D-B95E-35C5B663AEB4}"/>
                </a:ext>
              </a:extLst>
            </p:cNvPr>
            <p:cNvSpPr txBox="1"/>
            <p:nvPr/>
          </p:nvSpPr>
          <p:spPr>
            <a:xfrm>
              <a:off x="9043848" y="956422"/>
              <a:ext cx="2440771" cy="392415"/>
            </a:xfrm>
            <a:prstGeom prst="rect">
              <a:avLst/>
            </a:prstGeom>
            <a:noFill/>
          </p:spPr>
          <p:txBody>
            <a:bodyPr wrap="square">
              <a:spAutoFit/>
            </a:bodyPr>
            <a:lstStyle/>
            <a:p>
              <a:pPr algn="ctr" defTabSz="914377">
                <a:defRPr/>
              </a:pPr>
              <a:r>
                <a:rPr lang="ja-JP" altLang="en-US" sz="1050" b="1" dirty="0">
                  <a:solidFill>
                    <a:schemeClr val="bg1"/>
                  </a:solidFill>
                </a:rPr>
                <a:t>今後に向けた課題と今後の検討施策</a:t>
              </a:r>
              <a:endParaRPr lang="en-US" altLang="ja-JP" sz="1050" b="1" dirty="0">
                <a:solidFill>
                  <a:schemeClr val="bg1"/>
                </a:solidFill>
              </a:endParaRPr>
            </a:p>
            <a:p>
              <a:pPr algn="ctr" defTabSz="914377">
                <a:defRPr/>
              </a:pPr>
              <a:r>
                <a:rPr lang="ja-JP" altLang="en-US" sz="900" b="1" dirty="0">
                  <a:solidFill>
                    <a:schemeClr val="bg1"/>
                  </a:solidFill>
                </a:rPr>
                <a:t>（内容</a:t>
              </a:r>
              <a:r>
                <a:rPr lang="en-US" altLang="ja-JP" sz="900" b="1" dirty="0">
                  <a:solidFill>
                    <a:schemeClr val="bg1"/>
                  </a:solidFill>
                </a:rPr>
                <a:t>/</a:t>
              </a:r>
              <a:r>
                <a:rPr lang="ja-JP" altLang="en-US" sz="900" b="1" dirty="0">
                  <a:solidFill>
                    <a:schemeClr val="bg1"/>
                  </a:solidFill>
                </a:rPr>
                <a:t>目論見</a:t>
              </a:r>
              <a:r>
                <a:rPr lang="en-US" altLang="ja-JP" sz="900" b="1" dirty="0">
                  <a:solidFill>
                    <a:schemeClr val="bg1"/>
                  </a:solidFill>
                </a:rPr>
                <a:t>/</a:t>
              </a:r>
              <a:r>
                <a:rPr lang="ja-JP" altLang="en-US" sz="900" b="1" dirty="0">
                  <a:solidFill>
                    <a:schemeClr val="bg1"/>
                  </a:solidFill>
                </a:rPr>
                <a:t>これまでの振り返り など）</a:t>
              </a:r>
              <a:endParaRPr lang="en-US" altLang="ja-JP" sz="900" b="1" dirty="0">
                <a:solidFill>
                  <a:schemeClr val="bg1"/>
                </a:solidFill>
              </a:endParaRPr>
            </a:p>
          </p:txBody>
        </p:sp>
        <p:sp>
          <p:nvSpPr>
            <p:cNvPr id="37" name="テキスト ボックス 36">
              <a:extLst>
                <a:ext uri="{FF2B5EF4-FFF2-40B4-BE49-F238E27FC236}">
                  <a16:creationId xmlns:a16="http://schemas.microsoft.com/office/drawing/2014/main" id="{85536426-BBFF-4039-AAB7-73FB0AE04FE5}"/>
                </a:ext>
              </a:extLst>
            </p:cNvPr>
            <p:cNvSpPr txBox="1"/>
            <p:nvPr/>
          </p:nvSpPr>
          <p:spPr>
            <a:xfrm>
              <a:off x="4947909" y="1605378"/>
              <a:ext cx="400110" cy="923330"/>
            </a:xfrm>
            <a:prstGeom prst="rect">
              <a:avLst/>
            </a:prstGeom>
            <a:noFill/>
          </p:spPr>
          <p:txBody>
            <a:bodyPr vert="eaVert" wrap="square" rtlCol="0">
              <a:spAutoFit/>
            </a:bodyPr>
            <a:lstStyle/>
            <a:p>
              <a:pPr algn="ctr"/>
              <a:r>
                <a:rPr kumimoji="1" lang="ja-JP" altLang="en-US" sz="1400" b="1" dirty="0">
                  <a:solidFill>
                    <a:schemeClr val="bg1"/>
                  </a:solidFill>
                </a:rPr>
                <a:t>見える</a:t>
              </a:r>
            </a:p>
          </p:txBody>
        </p:sp>
        <p:sp>
          <p:nvSpPr>
            <p:cNvPr id="38" name="テキスト ボックス 37">
              <a:extLst>
                <a:ext uri="{FF2B5EF4-FFF2-40B4-BE49-F238E27FC236}">
                  <a16:creationId xmlns:a16="http://schemas.microsoft.com/office/drawing/2014/main" id="{8E6FDF5A-2859-4776-8AA4-4CCD4DC6A5F7}"/>
                </a:ext>
              </a:extLst>
            </p:cNvPr>
            <p:cNvSpPr txBox="1"/>
            <p:nvPr/>
          </p:nvSpPr>
          <p:spPr>
            <a:xfrm>
              <a:off x="4947909" y="2798073"/>
              <a:ext cx="400110" cy="923330"/>
            </a:xfrm>
            <a:prstGeom prst="rect">
              <a:avLst/>
            </a:prstGeom>
            <a:noFill/>
          </p:spPr>
          <p:txBody>
            <a:bodyPr vert="eaVert" wrap="square" rtlCol="0">
              <a:spAutoFit/>
            </a:bodyPr>
            <a:lstStyle/>
            <a:p>
              <a:pPr algn="ctr"/>
              <a:r>
                <a:rPr kumimoji="1" lang="ja-JP" altLang="en-US" sz="1400" b="1">
                  <a:solidFill>
                    <a:schemeClr val="bg1"/>
                  </a:solidFill>
                </a:rPr>
                <a:t>増やす</a:t>
              </a:r>
            </a:p>
          </p:txBody>
        </p:sp>
        <p:sp>
          <p:nvSpPr>
            <p:cNvPr id="39" name="テキスト ボックス 38">
              <a:extLst>
                <a:ext uri="{FF2B5EF4-FFF2-40B4-BE49-F238E27FC236}">
                  <a16:creationId xmlns:a16="http://schemas.microsoft.com/office/drawing/2014/main" id="{7A8F33AA-8FC0-4614-ACFE-B374D07C2726}"/>
                </a:ext>
              </a:extLst>
            </p:cNvPr>
            <p:cNvSpPr txBox="1"/>
            <p:nvPr/>
          </p:nvSpPr>
          <p:spPr>
            <a:xfrm>
              <a:off x="4947909" y="4070282"/>
              <a:ext cx="400110" cy="923330"/>
            </a:xfrm>
            <a:prstGeom prst="rect">
              <a:avLst/>
            </a:prstGeom>
            <a:noFill/>
          </p:spPr>
          <p:txBody>
            <a:bodyPr vert="eaVert" wrap="square" rtlCol="0">
              <a:spAutoFit/>
            </a:bodyPr>
            <a:lstStyle/>
            <a:p>
              <a:pPr algn="ctr"/>
              <a:r>
                <a:rPr kumimoji="1" lang="ja-JP" altLang="en-US" sz="1400" b="1">
                  <a:solidFill>
                    <a:schemeClr val="bg1"/>
                  </a:solidFill>
                </a:rPr>
                <a:t>つなぐ</a:t>
              </a:r>
            </a:p>
          </p:txBody>
        </p:sp>
        <p:cxnSp>
          <p:nvCxnSpPr>
            <p:cNvPr id="40" name="直線コネクタ 39">
              <a:extLst>
                <a:ext uri="{FF2B5EF4-FFF2-40B4-BE49-F238E27FC236}">
                  <a16:creationId xmlns:a16="http://schemas.microsoft.com/office/drawing/2014/main" id="{3AC76DF7-5BE3-4268-911C-9BABD931CCB6}"/>
                </a:ext>
              </a:extLst>
            </p:cNvPr>
            <p:cNvCxnSpPr>
              <a:cxnSpLocks/>
            </p:cNvCxnSpPr>
            <p:nvPr/>
          </p:nvCxnSpPr>
          <p:spPr>
            <a:xfrm flipV="1">
              <a:off x="8666205" y="882856"/>
              <a:ext cx="0" cy="5629175"/>
            </a:xfrm>
            <a:prstGeom prst="line">
              <a:avLst/>
            </a:prstGeom>
            <a:ln w="19050">
              <a:solidFill>
                <a:schemeClr val="tx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AAC427D8-4A72-4656-A209-6B9675981114}"/>
                </a:ext>
              </a:extLst>
            </p:cNvPr>
            <p:cNvSpPr txBox="1"/>
            <p:nvPr/>
          </p:nvSpPr>
          <p:spPr>
            <a:xfrm>
              <a:off x="4947909" y="5408751"/>
              <a:ext cx="400110" cy="923330"/>
            </a:xfrm>
            <a:prstGeom prst="rect">
              <a:avLst/>
            </a:prstGeom>
            <a:noFill/>
          </p:spPr>
          <p:txBody>
            <a:bodyPr vert="eaVert" wrap="square" rtlCol="0">
              <a:spAutoFit/>
            </a:bodyPr>
            <a:lstStyle/>
            <a:p>
              <a:pPr algn="ctr"/>
              <a:r>
                <a:rPr kumimoji="1" lang="ja-JP" altLang="en-US" sz="1400" b="1" dirty="0">
                  <a:solidFill>
                    <a:schemeClr val="bg1"/>
                  </a:solidFill>
                </a:rPr>
                <a:t>具体成果</a:t>
              </a:r>
            </a:p>
          </p:txBody>
        </p:sp>
        <p:sp>
          <p:nvSpPr>
            <p:cNvPr id="42" name="三角形 47">
              <a:extLst>
                <a:ext uri="{FF2B5EF4-FFF2-40B4-BE49-F238E27FC236}">
                  <a16:creationId xmlns:a16="http://schemas.microsoft.com/office/drawing/2014/main" id="{57381980-0068-4701-9683-FBEC935602B5}"/>
                </a:ext>
              </a:extLst>
            </p:cNvPr>
            <p:cNvSpPr/>
            <p:nvPr/>
          </p:nvSpPr>
          <p:spPr>
            <a:xfrm rot="10800000">
              <a:off x="8522875" y="5094893"/>
              <a:ext cx="304607" cy="132768"/>
            </a:xfrm>
            <a:prstGeom prst="triangl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4FE4E2AC-7D89-4965-B8A8-FEB35785ECBA}"/>
                </a:ext>
              </a:extLst>
            </p:cNvPr>
            <p:cNvCxnSpPr>
              <a:cxnSpLocks/>
            </p:cNvCxnSpPr>
            <p:nvPr/>
          </p:nvCxnSpPr>
          <p:spPr>
            <a:xfrm>
              <a:off x="264261" y="2067043"/>
              <a:ext cx="4438269" cy="0"/>
            </a:xfrm>
            <a:prstGeom prst="line">
              <a:avLst/>
            </a:prstGeom>
            <a:ln w="19050">
              <a:solidFill>
                <a:schemeClr val="tx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4" name="三角形 50">
              <a:extLst>
                <a:ext uri="{FF2B5EF4-FFF2-40B4-BE49-F238E27FC236}">
                  <a16:creationId xmlns:a16="http://schemas.microsoft.com/office/drawing/2014/main" id="{4F695121-7BA6-4227-B457-4F1F89A04A40}"/>
                </a:ext>
              </a:extLst>
            </p:cNvPr>
            <p:cNvSpPr/>
            <p:nvPr/>
          </p:nvSpPr>
          <p:spPr>
            <a:xfrm rot="10800000">
              <a:off x="2379327" y="2005687"/>
              <a:ext cx="244237" cy="167729"/>
            </a:xfrm>
            <a:prstGeom prst="triangl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6BE00CBD-D5DE-47FB-951B-8E7573EF82B7}"/>
                </a:ext>
              </a:extLst>
            </p:cNvPr>
            <p:cNvSpPr txBox="1"/>
            <p:nvPr/>
          </p:nvSpPr>
          <p:spPr>
            <a:xfrm>
              <a:off x="264261" y="1173616"/>
              <a:ext cx="584825" cy="230832"/>
            </a:xfrm>
            <a:prstGeom prst="rect">
              <a:avLst/>
            </a:prstGeom>
            <a:noFill/>
          </p:spPr>
          <p:txBody>
            <a:bodyPr wrap="square">
              <a:spAutoFit/>
            </a:bodyPr>
            <a:lstStyle/>
            <a:p>
              <a:r>
                <a:rPr lang="ja-JP" altLang="en-US" sz="900" b="1">
                  <a:solidFill>
                    <a:schemeClr val="tx2">
                      <a:lumMod val="60000"/>
                      <a:lumOff val="40000"/>
                    </a:schemeClr>
                  </a:solidFill>
                  <a:latin typeface="+mn-ea"/>
                </a:rPr>
                <a:t>背景</a:t>
              </a:r>
              <a:endParaRPr lang="ja-JP" altLang="en-US" sz="900">
                <a:solidFill>
                  <a:schemeClr val="tx2">
                    <a:lumMod val="60000"/>
                    <a:lumOff val="40000"/>
                  </a:schemeClr>
                </a:solidFill>
              </a:endParaRPr>
            </a:p>
          </p:txBody>
        </p:sp>
        <p:sp>
          <p:nvSpPr>
            <p:cNvPr id="46" name="テキスト ボックス 45">
              <a:extLst>
                <a:ext uri="{FF2B5EF4-FFF2-40B4-BE49-F238E27FC236}">
                  <a16:creationId xmlns:a16="http://schemas.microsoft.com/office/drawing/2014/main" id="{B1D5E64C-A46C-4514-BD4B-233126510CAA}"/>
                </a:ext>
              </a:extLst>
            </p:cNvPr>
            <p:cNvSpPr txBox="1"/>
            <p:nvPr/>
          </p:nvSpPr>
          <p:spPr>
            <a:xfrm>
              <a:off x="264261" y="2061639"/>
              <a:ext cx="477339" cy="230832"/>
            </a:xfrm>
            <a:prstGeom prst="rect">
              <a:avLst/>
            </a:prstGeom>
            <a:noFill/>
          </p:spPr>
          <p:txBody>
            <a:bodyPr wrap="square">
              <a:spAutoFit/>
            </a:bodyPr>
            <a:lstStyle/>
            <a:p>
              <a:r>
                <a:rPr lang="ja-JP" altLang="en-US" sz="900" b="1">
                  <a:solidFill>
                    <a:schemeClr val="tx2">
                      <a:lumMod val="60000"/>
                      <a:lumOff val="40000"/>
                    </a:schemeClr>
                  </a:solidFill>
                  <a:latin typeface="+mn-ea"/>
                </a:rPr>
                <a:t>目的</a:t>
              </a:r>
              <a:endParaRPr lang="ja-JP" altLang="en-US" sz="900">
                <a:solidFill>
                  <a:schemeClr val="tx2">
                    <a:lumMod val="60000"/>
                    <a:lumOff val="40000"/>
                  </a:schemeClr>
                </a:solidFill>
              </a:endParaRPr>
            </a:p>
          </p:txBody>
        </p:sp>
        <p:sp>
          <p:nvSpPr>
            <p:cNvPr id="47" name="テキスト ボックス 46">
              <a:extLst>
                <a:ext uri="{FF2B5EF4-FFF2-40B4-BE49-F238E27FC236}">
                  <a16:creationId xmlns:a16="http://schemas.microsoft.com/office/drawing/2014/main" id="{ACBBD4A3-CE86-46EE-8B6C-6770ED1E9747}"/>
                </a:ext>
              </a:extLst>
            </p:cNvPr>
            <p:cNvSpPr txBox="1"/>
            <p:nvPr/>
          </p:nvSpPr>
          <p:spPr>
            <a:xfrm>
              <a:off x="5491349" y="5276862"/>
              <a:ext cx="477339" cy="230832"/>
            </a:xfrm>
            <a:prstGeom prst="rect">
              <a:avLst/>
            </a:prstGeom>
            <a:noFill/>
          </p:spPr>
          <p:txBody>
            <a:bodyPr wrap="square">
              <a:spAutoFit/>
            </a:bodyPr>
            <a:lstStyle/>
            <a:p>
              <a:r>
                <a:rPr lang="ja-JP" altLang="en-US" sz="900" dirty="0">
                  <a:solidFill>
                    <a:schemeClr val="tx2">
                      <a:lumMod val="60000"/>
                      <a:lumOff val="40000"/>
                    </a:schemeClr>
                  </a:solidFill>
                </a:rPr>
                <a:t>成果</a:t>
              </a:r>
            </a:p>
          </p:txBody>
        </p:sp>
        <p:sp>
          <p:nvSpPr>
            <p:cNvPr id="48" name="テキスト ボックス 47">
              <a:extLst>
                <a:ext uri="{FF2B5EF4-FFF2-40B4-BE49-F238E27FC236}">
                  <a16:creationId xmlns:a16="http://schemas.microsoft.com/office/drawing/2014/main" id="{84679307-DFF6-49C4-A5E7-B4CFA52AC8FA}"/>
                </a:ext>
              </a:extLst>
            </p:cNvPr>
            <p:cNvSpPr txBox="1"/>
            <p:nvPr/>
          </p:nvSpPr>
          <p:spPr>
            <a:xfrm>
              <a:off x="8805178" y="5267155"/>
              <a:ext cx="477339" cy="230832"/>
            </a:xfrm>
            <a:prstGeom prst="rect">
              <a:avLst/>
            </a:prstGeom>
            <a:noFill/>
          </p:spPr>
          <p:txBody>
            <a:bodyPr wrap="square">
              <a:spAutoFit/>
            </a:bodyPr>
            <a:lstStyle/>
            <a:p>
              <a:r>
                <a:rPr lang="ja-JP" altLang="en-US" sz="900" dirty="0">
                  <a:solidFill>
                    <a:schemeClr val="tx2">
                      <a:lumMod val="60000"/>
                      <a:lumOff val="40000"/>
                    </a:schemeClr>
                  </a:solidFill>
                </a:rPr>
                <a:t>目標</a:t>
              </a:r>
            </a:p>
          </p:txBody>
        </p:sp>
      </p:grpSp>
      <p:sp>
        <p:nvSpPr>
          <p:cNvPr id="52" name="テキスト ボックス 51">
            <a:extLst>
              <a:ext uri="{FF2B5EF4-FFF2-40B4-BE49-F238E27FC236}">
                <a16:creationId xmlns:a16="http://schemas.microsoft.com/office/drawing/2014/main" id="{FF814E91-5AFC-4593-9ACA-CFCE215181C6}"/>
              </a:ext>
            </a:extLst>
          </p:cNvPr>
          <p:cNvSpPr txBox="1"/>
          <p:nvPr/>
        </p:nvSpPr>
        <p:spPr>
          <a:xfrm>
            <a:off x="0" y="21263"/>
            <a:ext cx="5560828" cy="40011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キャリアオーナーシップ経営カルテ</a:t>
            </a:r>
            <a:r>
              <a:rPr kumimoji="1" lang="ja-JP" altLang="en-US"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　</a:t>
            </a:r>
            <a:r>
              <a:rPr lang="en-US" altLang="ja-JP" sz="1400" b="1" dirty="0">
                <a:solidFill>
                  <a:prstClr val="black"/>
                </a:solidFill>
                <a:latin typeface="游ゴシック" panose="020F0502020204030204"/>
                <a:ea typeface="游ゴシック" panose="020B0400000000000000" pitchFamily="34" charset="-128"/>
              </a:rPr>
              <a:t>Vol.1.0</a:t>
            </a:r>
            <a:endPar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p:txBody>
      </p:sp>
      <p:grpSp>
        <p:nvGrpSpPr>
          <p:cNvPr id="53" name="グループ化 52">
            <a:extLst>
              <a:ext uri="{FF2B5EF4-FFF2-40B4-BE49-F238E27FC236}">
                <a16:creationId xmlns:a16="http://schemas.microsoft.com/office/drawing/2014/main" id="{797A89EE-C980-4DFB-817C-42DA49E53657}"/>
              </a:ext>
            </a:extLst>
          </p:cNvPr>
          <p:cNvGrpSpPr/>
          <p:nvPr/>
        </p:nvGrpSpPr>
        <p:grpSpPr>
          <a:xfrm>
            <a:off x="31899" y="476927"/>
            <a:ext cx="12082428" cy="307777"/>
            <a:chOff x="31899" y="381235"/>
            <a:chExt cx="12082428" cy="307777"/>
          </a:xfrm>
        </p:grpSpPr>
        <p:sp>
          <p:nvSpPr>
            <p:cNvPr id="54" name="テキスト ボックス 53">
              <a:extLst>
                <a:ext uri="{FF2B5EF4-FFF2-40B4-BE49-F238E27FC236}">
                  <a16:creationId xmlns:a16="http://schemas.microsoft.com/office/drawing/2014/main" id="{A5B707F5-5D68-46DA-8F06-D66459F7281E}"/>
                </a:ext>
              </a:extLst>
            </p:cNvPr>
            <p:cNvSpPr txBox="1"/>
            <p:nvPr/>
          </p:nvSpPr>
          <p:spPr>
            <a:xfrm>
              <a:off x="31899" y="381235"/>
              <a:ext cx="3115338"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strike="noStrike" kern="1200" cap="none" spc="0" normalizeH="0" baseline="0" noProof="0" dirty="0">
                  <a:ln>
                    <a:noFill/>
                  </a:ln>
                  <a:solidFill>
                    <a:schemeClr val="tx1">
                      <a:lumMod val="75000"/>
                      <a:lumOff val="25000"/>
                    </a:schemeClr>
                  </a:solidFill>
                  <a:effectLst/>
                  <a:uLnTx/>
                  <a:uFillTx/>
                  <a:latin typeface="游ゴシック" panose="020F0502020204030204"/>
                  <a:ea typeface="游ゴシック" panose="020B0400000000000000" pitchFamily="34" charset="-128"/>
                  <a:cs typeface="+mn-cs"/>
                </a:rPr>
                <a:t>会社名</a:t>
              </a:r>
              <a:r>
                <a:rPr kumimoji="1" lang="en-US" altLang="ja-JP" sz="1400" b="1" i="0" strike="noStrike" kern="1200" cap="none" spc="0" normalizeH="0" baseline="0" noProof="0" dirty="0">
                  <a:ln>
                    <a:noFill/>
                  </a:ln>
                  <a:solidFill>
                    <a:schemeClr val="tx1">
                      <a:lumMod val="75000"/>
                      <a:lumOff val="25000"/>
                    </a:schemeClr>
                  </a:solidFill>
                  <a:effectLst/>
                  <a:uLnTx/>
                  <a:uFillTx/>
                  <a:latin typeface="游ゴシック" panose="020F0502020204030204"/>
                  <a:ea typeface="游ゴシック" panose="020B0400000000000000" pitchFamily="34" charset="-128"/>
                  <a:cs typeface="+mn-cs"/>
                </a:rPr>
                <a:t>:             </a:t>
              </a:r>
              <a:r>
                <a:rPr kumimoji="1" lang="ja-JP" altLang="en-US" sz="1400" b="1" i="0" strike="noStrike" kern="1200" cap="none" spc="0" normalizeH="0" baseline="0" noProof="0" dirty="0">
                  <a:ln>
                    <a:noFill/>
                  </a:ln>
                  <a:solidFill>
                    <a:schemeClr val="tx1">
                      <a:lumMod val="75000"/>
                      <a:lumOff val="25000"/>
                    </a:schemeClr>
                  </a:solidFill>
                  <a:effectLst/>
                  <a:uLnTx/>
                  <a:uFillTx/>
                  <a:latin typeface="游ゴシック" panose="020F0502020204030204"/>
                  <a:ea typeface="游ゴシック" panose="020B0400000000000000" pitchFamily="34" charset="-128"/>
                  <a:cs typeface="+mn-cs"/>
                </a:rPr>
                <a:t>　　　　　　　　　　　　　　　　　　　　　　　</a:t>
              </a:r>
              <a:endParaRPr kumimoji="1" lang="en-US" altLang="ja-JP" sz="1400" b="1" i="0" strike="noStrike" kern="1200" cap="none" spc="0" normalizeH="0" baseline="0" noProof="0" dirty="0">
                <a:ln>
                  <a:noFill/>
                </a:ln>
                <a:solidFill>
                  <a:schemeClr val="tx1">
                    <a:lumMod val="75000"/>
                    <a:lumOff val="25000"/>
                  </a:schemeClr>
                </a:solidFill>
                <a:effectLst/>
                <a:uLnTx/>
                <a:uFillTx/>
                <a:latin typeface="游ゴシック" panose="020F0502020204030204"/>
                <a:ea typeface="游ゴシック" panose="020B0400000000000000" pitchFamily="34" charset="-128"/>
                <a:cs typeface="+mn-cs"/>
              </a:endParaRPr>
            </a:p>
          </p:txBody>
        </p:sp>
        <p:sp>
          <p:nvSpPr>
            <p:cNvPr id="55" name="正方形/長方形 54">
              <a:extLst>
                <a:ext uri="{FF2B5EF4-FFF2-40B4-BE49-F238E27FC236}">
                  <a16:creationId xmlns:a16="http://schemas.microsoft.com/office/drawing/2014/main" id="{AA6D4A63-1CAF-4602-BD2B-071771782AC3}"/>
                </a:ext>
              </a:extLst>
            </p:cNvPr>
            <p:cNvSpPr/>
            <p:nvPr/>
          </p:nvSpPr>
          <p:spPr>
            <a:xfrm>
              <a:off x="8877543" y="381235"/>
              <a:ext cx="3236784" cy="307777"/>
            </a:xfrm>
            <a:prstGeom prst="rect">
              <a:avLst/>
            </a:prstGeom>
          </p:spPr>
          <p:txBody>
            <a:bodyPr wrap="none">
              <a:spAutoFit/>
            </a:bodyPr>
            <a:lstStyle/>
            <a:p>
              <a:r>
                <a:rPr lang="ja-JP" altLang="en-US" sz="1400" b="1" dirty="0">
                  <a:solidFill>
                    <a:schemeClr val="tx1">
                      <a:lumMod val="75000"/>
                      <a:lumOff val="25000"/>
                    </a:schemeClr>
                  </a:solidFill>
                  <a:ea typeface="游ゴシック" panose="020B0400000000000000" pitchFamily="34" charset="-128"/>
                </a:rPr>
                <a:t>制作日：　　　　年　　　月　　　日</a:t>
              </a:r>
              <a:endParaRPr lang="ja-JP" altLang="en-US" sz="1400" dirty="0"/>
            </a:p>
          </p:txBody>
        </p:sp>
        <p:cxnSp>
          <p:nvCxnSpPr>
            <p:cNvPr id="56" name="直線コネクタ 55">
              <a:extLst>
                <a:ext uri="{FF2B5EF4-FFF2-40B4-BE49-F238E27FC236}">
                  <a16:creationId xmlns:a16="http://schemas.microsoft.com/office/drawing/2014/main" id="{97F5AFFC-C6F2-48ED-880A-71374AB0AA02}"/>
                </a:ext>
              </a:extLst>
            </p:cNvPr>
            <p:cNvCxnSpPr/>
            <p:nvPr/>
          </p:nvCxnSpPr>
          <p:spPr>
            <a:xfrm>
              <a:off x="106323" y="689012"/>
              <a:ext cx="5794744"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2BC35238-C55A-4AB1-9AD1-B6534BDEEFAE}"/>
                </a:ext>
              </a:extLst>
            </p:cNvPr>
            <p:cNvCxnSpPr/>
            <p:nvPr/>
          </p:nvCxnSpPr>
          <p:spPr>
            <a:xfrm>
              <a:off x="8977440" y="689012"/>
              <a:ext cx="3024000"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83408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B7B3149-A07C-CE48-B5D2-DC4A4FACEE29}"/>
              </a:ext>
            </a:extLst>
          </p:cNvPr>
          <p:cNvSpPr/>
          <p:nvPr/>
        </p:nvSpPr>
        <p:spPr>
          <a:xfrm>
            <a:off x="342468" y="113021"/>
            <a:ext cx="11502201" cy="6423746"/>
          </a:xfrm>
          <a:prstGeom prst="rect">
            <a:avLst/>
          </a:prstGeom>
        </p:spPr>
        <p:txBody>
          <a:bodyPr wrap="square">
            <a:spAutoFit/>
          </a:bodyPr>
          <a:lstStyle/>
          <a:p>
            <a:pPr>
              <a:lnSpc>
                <a:spcPct val="150000"/>
              </a:lnSpc>
            </a:pPr>
            <a:r>
              <a:rPr lang="ja-JP" altLang="en-US" sz="2400" b="1" dirty="0"/>
              <a:t>◆</a:t>
            </a:r>
            <a:r>
              <a:rPr lang="en-US" altLang="ja-JP" sz="2400" b="1" dirty="0"/>
              <a:t>β</a:t>
            </a:r>
            <a:r>
              <a:rPr lang="ja-JP" altLang="en-US" sz="2400" b="1" dirty="0"/>
              <a:t>版診断シートのアップデートご協力のお願い</a:t>
            </a:r>
          </a:p>
          <a:p>
            <a:pPr>
              <a:lnSpc>
                <a:spcPct val="150000"/>
              </a:lnSpc>
            </a:pPr>
            <a:endParaRPr lang="en-US" altLang="ja-JP" b="1" dirty="0"/>
          </a:p>
          <a:p>
            <a:pPr>
              <a:lnSpc>
                <a:spcPct val="150000"/>
              </a:lnSpc>
            </a:pPr>
            <a:r>
              <a:rPr lang="ja-JP" altLang="en-US" b="1" dirty="0"/>
              <a:t>コンソーシアムでは、今後、社員の自律的キャリア形成支援や「人的資本の最大化」に関心のある企業のみなさまに実際に診断に回答いただきながら、「キャリアオーナーシップ経営診断シート」をより実用的なものにしていく予定です。</a:t>
            </a:r>
            <a:endParaRPr lang="en-US" altLang="ja-JP" b="1" dirty="0"/>
          </a:p>
          <a:p>
            <a:pPr>
              <a:lnSpc>
                <a:spcPct val="150000"/>
              </a:lnSpc>
            </a:pPr>
            <a:endParaRPr lang="en-US" altLang="ja-JP" b="1" dirty="0"/>
          </a:p>
          <a:p>
            <a:pPr>
              <a:lnSpc>
                <a:spcPct val="150000"/>
              </a:lnSpc>
            </a:pPr>
            <a:r>
              <a:rPr lang="ja-JP" altLang="en-US" b="1" dirty="0"/>
              <a:t>そこで、「キャリアオーナーシップ経営診断」ページ上に、診断回答フォームを設けました。</a:t>
            </a:r>
            <a:endParaRPr lang="en-US" altLang="ja-JP" b="1" dirty="0"/>
          </a:p>
          <a:p>
            <a:pPr>
              <a:lnSpc>
                <a:spcPct val="150000"/>
              </a:lnSpc>
            </a:pPr>
            <a:r>
              <a:rPr lang="ja-JP" altLang="en-US" b="1" dirty="0"/>
              <a:t>フォームから診断にご回答いただいた企業のみなさまには、後日、アンケート結果をまとめた分析レポートをお送り致します。何卒、ご協力の程よろしくお願い致します。</a:t>
            </a:r>
            <a:endParaRPr lang="en-US" altLang="ja-JP" b="1" dirty="0"/>
          </a:p>
          <a:p>
            <a:pPr>
              <a:lnSpc>
                <a:spcPct val="150000"/>
              </a:lnSpc>
            </a:pPr>
            <a:endParaRPr lang="en-US" altLang="ja-JP" b="1" dirty="0">
              <a:hlinkClick r:id="rId2"/>
            </a:endParaRPr>
          </a:p>
          <a:p>
            <a:pPr>
              <a:lnSpc>
                <a:spcPct val="150000"/>
              </a:lnSpc>
            </a:pPr>
            <a:r>
              <a:rPr lang="ja-JP" altLang="en-US" b="1" dirty="0"/>
              <a:t>「キャリアオーナーシップ経営診断」ページ</a:t>
            </a:r>
            <a:endParaRPr lang="en-US" altLang="ja-JP" b="1" dirty="0">
              <a:hlinkClick r:id="rId2"/>
            </a:endParaRPr>
          </a:p>
          <a:p>
            <a:pPr>
              <a:lnSpc>
                <a:spcPct val="150000"/>
              </a:lnSpc>
            </a:pPr>
            <a:r>
              <a:rPr lang="en-US" altLang="ja-JP" b="0" i="0" u="sng" dirty="0">
                <a:effectLst/>
                <a:latin typeface="Noto Sans JP" panose="020B0500000000000000" pitchFamily="34" charset="-128"/>
                <a:ea typeface="Noto Sans JP" panose="020B0500000000000000" pitchFamily="34" charset="-128"/>
                <a:hlinkClick r:id="rId3"/>
              </a:rPr>
              <a:t>https://contact.persol-career.co.jp/webapp/form/19146_kicb_147/index.do</a:t>
            </a:r>
            <a:endParaRPr lang="en-US" altLang="ja-JP" b="0" i="0" u="sng" dirty="0">
              <a:effectLst/>
              <a:latin typeface="Noto Sans JP" panose="020B0500000000000000" pitchFamily="34" charset="-128"/>
              <a:ea typeface="Noto Sans JP" panose="020B0500000000000000" pitchFamily="34" charset="-128"/>
            </a:endParaRPr>
          </a:p>
          <a:p>
            <a:pPr>
              <a:lnSpc>
                <a:spcPct val="150000"/>
              </a:lnSpc>
            </a:pPr>
            <a:endParaRPr lang="en-US" altLang="ja-JP" b="1" dirty="0"/>
          </a:p>
          <a:p>
            <a:pPr algn="r">
              <a:lnSpc>
                <a:spcPct val="150000"/>
              </a:lnSpc>
            </a:pPr>
            <a:r>
              <a:rPr lang="ja-JP" altLang="en-US" b="1" dirty="0"/>
              <a:t>キャリアオーナーシップとはたらく未来コンソーシアム事務局</a:t>
            </a:r>
            <a:endParaRPr lang="en-US" altLang="ja-JP" b="1" dirty="0"/>
          </a:p>
          <a:p>
            <a:pPr>
              <a:lnSpc>
                <a:spcPct val="150000"/>
              </a:lnSpc>
            </a:pPr>
            <a:endParaRPr lang="ja-JP" altLang="en-US" b="1" dirty="0"/>
          </a:p>
        </p:txBody>
      </p:sp>
      <p:pic>
        <p:nvPicPr>
          <p:cNvPr id="3" name="図 2">
            <a:extLst>
              <a:ext uri="{FF2B5EF4-FFF2-40B4-BE49-F238E27FC236}">
                <a16:creationId xmlns:a16="http://schemas.microsoft.com/office/drawing/2014/main" id="{6C46869A-6C26-4044-9144-B71BDEFC5D5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7077" y="5705475"/>
            <a:ext cx="3400613" cy="945215"/>
          </a:xfrm>
          <a:prstGeom prst="rect">
            <a:avLst/>
          </a:prstGeom>
          <a:noFill/>
          <a:ln>
            <a:noFill/>
          </a:ln>
        </p:spPr>
      </p:pic>
    </p:spTree>
    <p:extLst>
      <p:ext uri="{BB962C8B-B14F-4D97-AF65-F5344CB8AC3E}">
        <p14:creationId xmlns:p14="http://schemas.microsoft.com/office/powerpoint/2010/main" val="9754507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9DC3539CE2AD54BA1AD62D51A022FAE" ma:contentTypeVersion="9" ma:contentTypeDescription="新しいドキュメントを作成します。" ma:contentTypeScope="" ma:versionID="a911a19488aa7ce6024d9fc52548eb8b">
  <xsd:schema xmlns:xsd="http://www.w3.org/2001/XMLSchema" xmlns:xs="http://www.w3.org/2001/XMLSchema" xmlns:p="http://schemas.microsoft.com/office/2006/metadata/properties" xmlns:ns2="96c33693-0a01-4584-83e5-eb2d0aeb6dc4" targetNamespace="http://schemas.microsoft.com/office/2006/metadata/properties" ma:root="true" ma:fieldsID="4c13a94754cadc8edec57b6055332f09" ns2:_="">
    <xsd:import namespace="96c33693-0a01-4584-83e5-eb2d0aeb6dc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c33693-0a01-4584-83e5-eb2d0aeb6d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F19A1CE-817D-4FAD-93C5-8C5F20FC3CA6}">
  <ds:schemaRefs>
    <ds:schemaRef ds:uri="http://schemas.microsoft.com/sharepoint/v3/contenttype/forms"/>
  </ds:schemaRefs>
</ds:datastoreItem>
</file>

<file path=customXml/itemProps2.xml><?xml version="1.0" encoding="utf-8"?>
<ds:datastoreItem xmlns:ds="http://schemas.openxmlformats.org/officeDocument/2006/customXml" ds:itemID="{F2B0D44D-1F07-45DC-AF0F-7A091D0E94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c33693-0a01-4584-83e5-eb2d0aeb6d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73D160-33D0-42AB-9235-19F932CEF9F3}">
  <ds:schemaRefs>
    <ds:schemaRef ds:uri="http://purl.org/dc/dcmitype/"/>
    <ds:schemaRef ds:uri="http://schemas.microsoft.com/office/2006/documentManagement/types"/>
    <ds:schemaRef ds:uri="http://purl.org/dc/terms/"/>
    <ds:schemaRef ds:uri="http://www.w3.org/XML/1998/namespace"/>
    <ds:schemaRef ds:uri="http://schemas.microsoft.com/office/2006/metadata/properties"/>
    <ds:schemaRef ds:uri="96c33693-0a01-4584-83e5-eb2d0aeb6dc4"/>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13539</TotalTime>
  <Words>1341</Words>
  <Application>Microsoft Office PowerPoint</Application>
  <PresentationFormat>ワイド画面</PresentationFormat>
  <Paragraphs>187</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Meiryo UI</vt:lpstr>
      <vt:lpstr>Noto Sans JP</vt:lpstr>
      <vt:lpstr>游ゴシック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小柴 尊昭 Takaaki Koshiba</dc:creator>
  <cp:keywords/>
  <dc:description/>
  <cp:lastModifiedBy>伊藤 剛  (PCA)</cp:lastModifiedBy>
  <cp:revision>171</cp:revision>
  <dcterms:created xsi:type="dcterms:W3CDTF">2021-11-19T02:54:57Z</dcterms:created>
  <dcterms:modified xsi:type="dcterms:W3CDTF">2022-04-25T05:09:35Z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0x01010019DC3539CE2AD54BA1AD62D51A022FAE</vt:lpwstr>
  </property>
</Properties>
</file>