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132739090" r:id="rId5"/>
    <p:sldId id="2132739091" r:id="rId6"/>
    <p:sldId id="2132739092" r:id="rId7"/>
    <p:sldId id="2132739093" r:id="rId8"/>
    <p:sldId id="2132739094" r:id="rId9"/>
  </p:sldIdLst>
  <p:sldSz cx="12192000" cy="6858000"/>
  <p:notesSz cx="6858000" cy="9144000"/>
  <p:custDataLst>
    <p:tags r:id="rId11"/>
  </p:custDataLst>
  <p:defaultTextStyle>
    <a:defPPr>
      <a:defRPr lang="ja-JP"/>
    </a:defPPr>
    <a:lvl1pPr marL="0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471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628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940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66" userDrawn="1">
          <p15:clr>
            <a:srgbClr val="F26B43"/>
          </p15:clr>
        </p15:guide>
        <p15:guide id="4" orient="horz" pos="4201" userDrawn="1">
          <p15:clr>
            <a:srgbClr val="F26B43"/>
          </p15:clr>
        </p15:guide>
        <p15:guide id="5" pos="7514" userDrawn="1">
          <p15:clr>
            <a:srgbClr val="F26B43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80CFD7"/>
    <a:srgbClr val="88D2D9"/>
    <a:srgbClr val="58C9D9"/>
    <a:srgbClr val="002060"/>
    <a:srgbClr val="D9D9D9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37F4E2-E6F0-4CC1-8F8C-6B2F138A4182}" v="3668" dt="2025-12-10T06:46:37.730"/>
    <p1510:client id="{ED9BF2D0-218B-0B4E-AFDF-2F78739D87E3}" v="6" dt="2025-12-10T05:43:47.9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235"/>
      </p:cViewPr>
      <p:guideLst>
        <p:guide orient="horz" pos="2160"/>
        <p:guide pos="3840"/>
        <p:guide pos="166"/>
        <p:guide orient="horz" pos="4201"/>
        <p:guide pos="75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90993-0F22-40E6-B871-66CDD0D9B4E4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0C95B-A064-4667-A699-44B9F17020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43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71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628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940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4174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56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4886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5911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9593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think-cell data - do not delete" hidden="1">
            <a:extLst>
              <a:ext uri="{FF2B5EF4-FFF2-40B4-BE49-F238E27FC236}">
                <a16:creationId xmlns:a16="http://schemas.microsoft.com/office/drawing/2014/main" id="{4C6B0441-045B-4F27-C74B-D0F9BAA0029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903104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99" imgH="499" progId="TCLayout.ActiveDocument.1">
                  <p:embed/>
                </p:oleObj>
              </mc:Choice>
              <mc:Fallback>
                <p:oleObj name="think-cellスライド" r:id="rId3" imgW="499" imgH="499" progId="TCLayout.ActiveDocument.1">
                  <p:embed/>
                  <p:pic>
                    <p:nvPicPr>
                      <p:cNvPr id="6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C6B0441-045B-4F27-C74B-D0F9BAA002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529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A0672DC-79FB-C910-BDD1-02DCB38A2D2C}"/>
              </a:ext>
            </a:extLst>
          </p:cNvPr>
          <p:cNvGrpSpPr/>
          <p:nvPr userDrawn="1"/>
        </p:nvGrpSpPr>
        <p:grpSpPr>
          <a:xfrm>
            <a:off x="264294" y="882837"/>
            <a:ext cx="11663412" cy="5612828"/>
            <a:chOff x="623522" y="882837"/>
            <a:chExt cx="11663412" cy="5612828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CFA0211F-4CFB-F40F-2DDC-86297C1145B0}"/>
                </a:ext>
              </a:extLst>
            </p:cNvPr>
            <p:cNvSpPr/>
            <p:nvPr/>
          </p:nvSpPr>
          <p:spPr>
            <a:xfrm>
              <a:off x="623522" y="882837"/>
              <a:ext cx="11663412" cy="5612828"/>
            </a:xfrm>
            <a:prstGeom prst="rect">
              <a:avLst/>
            </a:prstGeom>
            <a:solidFill>
              <a:schemeClr val="bg1"/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117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11E8C9CF-A1F7-1B93-6162-C8ECCF3D2EDE}"/>
                </a:ext>
              </a:extLst>
            </p:cNvPr>
            <p:cNvSpPr/>
            <p:nvPr/>
          </p:nvSpPr>
          <p:spPr>
            <a:xfrm>
              <a:off x="627366" y="882837"/>
              <a:ext cx="11655724" cy="269688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ja-JP" altLang="en-US" sz="1100" b="1" spc="300"/>
                <a:t>取組みのポイント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93ED68E8-91C0-F95F-4C90-FA3A8DF8CFD4}"/>
                </a:ext>
              </a:extLst>
            </p:cNvPr>
            <p:cNvSpPr/>
            <p:nvPr/>
          </p:nvSpPr>
          <p:spPr>
            <a:xfrm>
              <a:off x="623522" y="882837"/>
              <a:ext cx="11663412" cy="561282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117"/>
            </a:p>
          </p:txBody>
        </p:sp>
      </p:grp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24CFCAF-A973-E8BC-5C27-D3610A7DC802}"/>
              </a:ext>
            </a:extLst>
          </p:cNvPr>
          <p:cNvCxnSpPr>
            <a:stCxn id="4" idx="2"/>
            <a:endCxn id="3" idx="2"/>
          </p:cNvCxnSpPr>
          <p:nvPr userDrawn="1"/>
        </p:nvCxnSpPr>
        <p:spPr>
          <a:xfrm>
            <a:off x="6096000" y="1152525"/>
            <a:ext cx="0" cy="534314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65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0A4086F-9341-3260-1254-7C396FB981CB}"/>
              </a:ext>
            </a:extLst>
          </p:cNvPr>
          <p:cNvSpPr/>
          <p:nvPr userDrawn="1"/>
        </p:nvSpPr>
        <p:spPr>
          <a:xfrm>
            <a:off x="275852" y="463086"/>
            <a:ext cx="11640301" cy="3362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r>
              <a:rPr lang="ja-JP" altLang="en-US" sz="1050" b="1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参考資料添付①　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参考資料は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枚まで添付可能です。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F7922C1-2AE1-97A9-F17C-A21EF5851C5E}"/>
              </a:ext>
            </a:extLst>
          </p:cNvPr>
          <p:cNvSpPr/>
          <p:nvPr userDrawn="1"/>
        </p:nvSpPr>
        <p:spPr>
          <a:xfrm>
            <a:off x="275852" y="799334"/>
            <a:ext cx="11640301" cy="5869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endParaRPr lang="ja-JP" altLang="en-US" sz="105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853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CE73A8-DED3-40A5-023E-57D2C804BD09}"/>
              </a:ext>
            </a:extLst>
          </p:cNvPr>
          <p:cNvSpPr/>
          <p:nvPr userDrawn="1"/>
        </p:nvSpPr>
        <p:spPr>
          <a:xfrm>
            <a:off x="275852" y="463086"/>
            <a:ext cx="11640301" cy="3362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r>
              <a:rPr lang="ja-JP" altLang="en-US" sz="1050" b="1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参考資料添付②　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参考資料は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枚まで添付可能です。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E373648-3B9A-A51C-CB2B-6505DB9191A1}"/>
              </a:ext>
            </a:extLst>
          </p:cNvPr>
          <p:cNvSpPr/>
          <p:nvPr userDrawn="1"/>
        </p:nvSpPr>
        <p:spPr>
          <a:xfrm>
            <a:off x="275852" y="799334"/>
            <a:ext cx="11640301" cy="5869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endParaRPr lang="ja-JP" altLang="en-US" sz="105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6793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8413F63-03CB-B0A9-2A76-D4195823515C}"/>
              </a:ext>
            </a:extLst>
          </p:cNvPr>
          <p:cNvSpPr/>
          <p:nvPr userDrawn="1"/>
        </p:nvSpPr>
        <p:spPr>
          <a:xfrm>
            <a:off x="275852" y="463086"/>
            <a:ext cx="11640301" cy="3362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r>
              <a:rPr lang="ja-JP" altLang="en-US" sz="1050" b="1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参考資料添付③　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参考資料は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枚まで添付可能です。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A10F69A1-AA91-10FA-CF80-6FFC04895413}"/>
              </a:ext>
            </a:extLst>
          </p:cNvPr>
          <p:cNvSpPr/>
          <p:nvPr userDrawn="1"/>
        </p:nvSpPr>
        <p:spPr>
          <a:xfrm>
            <a:off x="275852" y="799334"/>
            <a:ext cx="11640301" cy="5869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endParaRPr lang="ja-JP" altLang="en-US" sz="105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81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2596C1C-90EA-780D-557A-CD13A113934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1351350936"/>
              </p:ext>
            </p:ext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8" imgW="416" imgH="416" progId="TCLayout.ActiveDocument.1">
                  <p:embed/>
                </p:oleObj>
              </mc:Choice>
              <mc:Fallback>
                <p:oleObj name="think-cellスライド" r:id="rId8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2596C1C-90EA-780D-557A-CD13A11393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7" name="図 76" descr="図形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FDF4133-3E32-332C-C114-0CCB3C0868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2799" y="111307"/>
            <a:ext cx="1792800" cy="30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10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</p:sldLayoutIdLst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表 50">
            <a:extLst>
              <a:ext uri="{FF2B5EF4-FFF2-40B4-BE49-F238E27FC236}">
                <a16:creationId xmlns:a16="http://schemas.microsoft.com/office/drawing/2014/main" id="{235DB7BA-A186-9404-0698-13F655AF38B0}"/>
              </a:ext>
            </a:extLst>
          </p:cNvPr>
          <p:cNvGraphicFramePr>
            <a:graphicFrameLocks noGrp="1"/>
          </p:cNvGraphicFramePr>
          <p:nvPr/>
        </p:nvGraphicFramePr>
        <p:xfrm>
          <a:off x="481909" y="4618272"/>
          <a:ext cx="5400000" cy="1384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2591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  <a:gridCol w="4167409">
                  <a:extLst>
                    <a:ext uri="{9D8B030D-6E8A-4147-A177-3AD203B41FA5}">
                      <a16:colId xmlns:a16="http://schemas.microsoft.com/office/drawing/2014/main" val="1296870762"/>
                    </a:ext>
                  </a:extLst>
                </a:gridCol>
              </a:tblGrid>
              <a:tr h="329472">
                <a:tc gridSpan="2">
                  <a:txBody>
                    <a:bodyPr/>
                    <a:lstStyle/>
                    <a:p>
                      <a:r>
                        <a:rPr kumimoji="1" lang="ja-JP" altLang="en-US" sz="1100"/>
                        <a:t>コミュニティ代表企業</a:t>
                      </a:r>
                      <a:r>
                        <a:rPr kumimoji="1" lang="en-US" altLang="ja-JP" sz="1100"/>
                        <a:t>/</a:t>
                      </a:r>
                      <a:r>
                        <a:rPr kumimoji="1" lang="ja-JP" altLang="en-US" sz="1100"/>
                        <a:t>団体情報　または代表者の所属する企業</a:t>
                      </a:r>
                      <a:r>
                        <a:rPr kumimoji="1" lang="en-US" altLang="ja-JP" sz="1100"/>
                        <a:t>/</a:t>
                      </a:r>
                      <a:r>
                        <a:rPr kumimoji="1" lang="ja-JP" altLang="en-US" sz="1100"/>
                        <a:t>団体情報</a:t>
                      </a:r>
                      <a:br>
                        <a:rPr kumimoji="1" lang="en-US" altLang="ja-JP" sz="1100"/>
                      </a:br>
                      <a:r>
                        <a:rPr kumimoji="1" lang="en-US" altLang="ja-JP" sz="900"/>
                        <a:t>※</a:t>
                      </a:r>
                      <a:r>
                        <a:rPr kumimoji="1" lang="ja-JP" altLang="en-US" sz="900"/>
                        <a:t>代表者がフリーランスの場合は個人名を記載ください。</a:t>
                      </a:r>
                      <a:endParaRPr kumimoji="1" lang="ja-JP" altLang="en-US" sz="11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50" b="1">
                          <a:solidFill>
                            <a:schemeClr val="bg1"/>
                          </a:solidFill>
                        </a:rPr>
                        <a:t>会社</a:t>
                      </a:r>
                      <a:r>
                        <a:rPr kumimoji="1" lang="en-US" altLang="ja-JP" sz="1050" b="1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kumimoji="1" lang="ja-JP" altLang="en-US" sz="1050" b="1">
                          <a:solidFill>
                            <a:schemeClr val="bg1"/>
                          </a:solidFill>
                        </a:rPr>
                        <a:t>団体名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50" b="1">
                          <a:solidFill>
                            <a:schemeClr val="bg1"/>
                          </a:solidFill>
                        </a:rPr>
                        <a:t>事業内容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608487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50" b="1">
                          <a:solidFill>
                            <a:schemeClr val="bg1"/>
                          </a:solidFill>
                        </a:rPr>
                        <a:t>企業</a:t>
                      </a:r>
                      <a:r>
                        <a:rPr kumimoji="1" lang="en-US" altLang="ja-JP" sz="1050" b="1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kumimoji="1" lang="ja-JP" altLang="en-US" sz="1050" b="1">
                          <a:solidFill>
                            <a:schemeClr val="bg1"/>
                          </a:solidFill>
                        </a:rPr>
                        <a:t>団体</a:t>
                      </a:r>
                      <a:r>
                        <a:rPr kumimoji="1" lang="en-US" altLang="ja-JP" sz="1050" b="1">
                          <a:solidFill>
                            <a:schemeClr val="bg1"/>
                          </a:solidFill>
                        </a:rPr>
                        <a:t>URL</a:t>
                      </a:r>
                      <a:endParaRPr kumimoji="1" lang="ja-JP" altLang="en-US" sz="1050" b="1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946419"/>
                  </a:ext>
                </a:extLst>
              </a:tr>
            </a:tbl>
          </a:graphicData>
        </a:graphic>
      </p:graphicFrame>
      <p:graphicFrame>
        <p:nvGraphicFramePr>
          <p:cNvPr id="125" name="表 50">
            <a:extLst>
              <a:ext uri="{FF2B5EF4-FFF2-40B4-BE49-F238E27FC236}">
                <a16:creationId xmlns:a16="http://schemas.microsoft.com/office/drawing/2014/main" id="{7C2FC481-6E2B-0FE9-28B1-D9459A9ACAAC}"/>
              </a:ext>
            </a:extLst>
          </p:cNvPr>
          <p:cNvGraphicFramePr>
            <a:graphicFrameLocks noGrp="1"/>
          </p:cNvGraphicFramePr>
          <p:nvPr/>
        </p:nvGraphicFramePr>
        <p:xfrm>
          <a:off x="6305718" y="2860086"/>
          <a:ext cx="5400000" cy="15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3120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游ゴシック" panose="020B0400000000000000" pitchFamily="34" charset="-128"/>
                          <a:cs typeface="+mn-cs"/>
                        </a:rPr>
                        <a:t>個人の自律的な成長による持続的な企業価値の向上に取組む目的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5940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背景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5940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222659"/>
                  </a:ext>
                </a:extLst>
              </a:tr>
            </a:tbl>
          </a:graphicData>
        </a:graphic>
      </p:graphicFrame>
      <p:graphicFrame>
        <p:nvGraphicFramePr>
          <p:cNvPr id="126" name="表 50">
            <a:extLst>
              <a:ext uri="{FF2B5EF4-FFF2-40B4-BE49-F238E27FC236}">
                <a16:creationId xmlns:a16="http://schemas.microsoft.com/office/drawing/2014/main" id="{FA969CAD-1CB0-FE0E-5B75-5401EF8FE282}"/>
              </a:ext>
            </a:extLst>
          </p:cNvPr>
          <p:cNvGraphicFramePr>
            <a:graphicFrameLocks noGrp="1"/>
          </p:cNvGraphicFramePr>
          <p:nvPr/>
        </p:nvGraphicFramePr>
        <p:xfrm>
          <a:off x="6305718" y="4618272"/>
          <a:ext cx="5400000" cy="1540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31200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自社の求めるキャリアオーナーシップを発揮し、自身と組織の成長に貢献する人材の要件（人物像）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120975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5" name="表 50">
            <a:extLst>
              <a:ext uri="{FF2B5EF4-FFF2-40B4-BE49-F238E27FC236}">
                <a16:creationId xmlns:a16="http://schemas.microsoft.com/office/drawing/2014/main" id="{10CAF133-FDDD-75E6-0FBC-F7D49B0062BC}"/>
              </a:ext>
            </a:extLst>
          </p:cNvPr>
          <p:cNvGraphicFramePr>
            <a:graphicFrameLocks noGrp="1"/>
          </p:cNvGraphicFramePr>
          <p:nvPr/>
        </p:nvGraphicFramePr>
        <p:xfrm>
          <a:off x="481909" y="1073019"/>
          <a:ext cx="5400000" cy="658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r>
                        <a:rPr kumimoji="1" lang="ja-JP" altLang="en-US" sz="1100"/>
                        <a:t>コミュニティ名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6" name="表 50">
            <a:extLst>
              <a:ext uri="{FF2B5EF4-FFF2-40B4-BE49-F238E27FC236}">
                <a16:creationId xmlns:a16="http://schemas.microsoft.com/office/drawing/2014/main" id="{A87B10B1-F7A4-C269-1801-BAD9E738EFA3}"/>
              </a:ext>
            </a:extLst>
          </p:cNvPr>
          <p:cNvGraphicFramePr>
            <a:graphicFrameLocks noGrp="1"/>
          </p:cNvGraphicFramePr>
          <p:nvPr/>
        </p:nvGraphicFramePr>
        <p:xfrm>
          <a:off x="481909" y="1905582"/>
          <a:ext cx="5400000" cy="1706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コミュニティ所属会社名</a:t>
                      </a:r>
                      <a:r>
                        <a:rPr kumimoji="1" lang="en-US" altLang="ja-JP" sz="1050"/>
                        <a:t>/</a:t>
                      </a:r>
                      <a:r>
                        <a:rPr kumimoji="1" lang="ja-JP" altLang="en-US" sz="1050"/>
                        <a:t>団体名　または参加者の所属する企業名</a:t>
                      </a:r>
                      <a:r>
                        <a:rPr kumimoji="1" lang="en-US" altLang="ja-JP" sz="1050"/>
                        <a:t>/</a:t>
                      </a:r>
                      <a:r>
                        <a:rPr kumimoji="1" lang="ja-JP" altLang="en-US" sz="1050"/>
                        <a:t>団体名　</a:t>
                      </a:r>
                      <a:endParaRPr kumimoji="1" lang="en-US" altLang="ja-JP" sz="1050"/>
                    </a:p>
                    <a:p>
                      <a:r>
                        <a:rPr kumimoji="1" lang="en-US" altLang="ja-JP" sz="900"/>
                        <a:t>※</a:t>
                      </a:r>
                      <a:r>
                        <a:rPr kumimoji="1" lang="ja-JP" altLang="en-US" sz="900"/>
                        <a:t>表内に記載し切れない場合は、参考資料に記載ください。</a:t>
                      </a:r>
                      <a:endParaRPr kumimoji="1" lang="en-US" altLang="ja-JP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1317888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7" name="表 50">
            <a:extLst>
              <a:ext uri="{FF2B5EF4-FFF2-40B4-BE49-F238E27FC236}">
                <a16:creationId xmlns:a16="http://schemas.microsoft.com/office/drawing/2014/main" id="{787AC2CE-DC1C-8D11-BF4C-FF44CFAD43E7}"/>
              </a:ext>
            </a:extLst>
          </p:cNvPr>
          <p:cNvGraphicFramePr>
            <a:graphicFrameLocks noGrp="1"/>
          </p:cNvGraphicFramePr>
          <p:nvPr/>
        </p:nvGraphicFramePr>
        <p:xfrm>
          <a:off x="6305718" y="1073019"/>
          <a:ext cx="5400000" cy="1548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312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/>
                        <a:t>本コミュニティの活動概要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1216881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B19AB2A-0017-B83D-BD7F-F06096B803EB}"/>
              </a:ext>
            </a:extLst>
          </p:cNvPr>
          <p:cNvSpPr txBox="1"/>
          <p:nvPr/>
        </p:nvSpPr>
        <p:spPr>
          <a:xfrm>
            <a:off x="335122" y="371848"/>
            <a:ext cx="7746031" cy="6643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2117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2117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2026</a:t>
            </a:r>
            <a:r>
              <a:rPr lang="ja-JP" altLang="en-US" sz="2117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br>
              <a:rPr lang="en-US" altLang="ja-JP" sz="2117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6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（越境コミュニティの部）</a:t>
            </a:r>
            <a:endParaRPr lang="ja-JP" altLang="en-US" sz="2117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aphicFrame>
        <p:nvGraphicFramePr>
          <p:cNvPr id="9" name="表 50">
            <a:extLst>
              <a:ext uri="{FF2B5EF4-FFF2-40B4-BE49-F238E27FC236}">
                <a16:creationId xmlns:a16="http://schemas.microsoft.com/office/drawing/2014/main" id="{65029113-70FE-D686-3607-CE4920506884}"/>
              </a:ext>
            </a:extLst>
          </p:cNvPr>
          <p:cNvGraphicFramePr>
            <a:graphicFrameLocks noGrp="1"/>
          </p:cNvGraphicFramePr>
          <p:nvPr/>
        </p:nvGraphicFramePr>
        <p:xfrm>
          <a:off x="481909" y="3785709"/>
          <a:ext cx="5400000" cy="658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r>
                        <a:rPr kumimoji="1" lang="ja-JP" altLang="en-US" sz="1100"/>
                        <a:t>コミュニティの事が分かる</a:t>
                      </a:r>
                      <a:r>
                        <a:rPr kumimoji="1" lang="en-US" altLang="ja-JP" sz="1100"/>
                        <a:t>URL</a:t>
                      </a:r>
                      <a:r>
                        <a:rPr kumimoji="1" lang="ja-JP" altLang="en-US" sz="1100"/>
                        <a:t>（任意）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/>
                        <a:t>テキスト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437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hink-cell data - do not delete" hidden="1">
            <a:extLst>
              <a:ext uri="{FF2B5EF4-FFF2-40B4-BE49-F238E27FC236}">
                <a16:creationId xmlns:a16="http://schemas.microsoft.com/office/drawing/2014/main" id="{F6A293F1-1F20-5C51-94F5-5239E0E9B7E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4" imgW="416" imgH="416" progId="TCLayout.ActiveDocument.1">
                  <p:embed/>
                </p:oleObj>
              </mc:Choice>
              <mc:Fallback>
                <p:oleObj name="think-cellスライド" r:id="rId4" imgW="416" imgH="416" progId="TCLayout.ActiveDocument.1">
                  <p:embed/>
                  <p:pic>
                    <p:nvPicPr>
                      <p:cNvPr id="5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6A293F1-1F20-5C51-94F5-5239E0E9B7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表 50">
            <a:extLst>
              <a:ext uri="{FF2B5EF4-FFF2-40B4-BE49-F238E27FC236}">
                <a16:creationId xmlns:a16="http://schemas.microsoft.com/office/drawing/2014/main" id="{0EE6E461-5E86-75CE-0786-7EB3DF18EC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875" y="1226072"/>
          <a:ext cx="5760000" cy="1333960"/>
        </p:xfrm>
        <a:graphic>
          <a:graphicData uri="http://schemas.openxmlformats.org/drawingml/2006/table">
            <a:tbl>
              <a:tblPr firstCol="1" bandCol="1">
                <a:tableStyleId>{5C22544A-7EE6-4342-B048-85BDC9FD1C3A}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3383134258"/>
                    </a:ext>
                  </a:extLst>
                </a:gridCol>
              </a:tblGrid>
              <a:tr h="3348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00" b="1">
                          <a:solidFill>
                            <a:schemeClr val="tx1"/>
                          </a:solidFill>
                        </a:rPr>
                        <a:t>① 背景・課題設定　</a:t>
                      </a: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解決したいと考えた背景や設定した課題など</a:t>
                      </a:r>
                      <a:endParaRPr kumimoji="1" lang="ja-JP" altLang="en-US" sz="140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ja-JP" altLang="en-US" sz="1000" b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639268"/>
                  </a:ext>
                </a:extLst>
              </a:tr>
              <a:tr h="331940"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② コンセプト・アイデア　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施策の全体設計、課題を解決するコンセプト、新規性のポイント、</a:t>
                      </a:r>
                      <a:br>
                        <a:rPr kumimoji="1" lang="en-US" altLang="ja-JP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自律・自走した人材と事業成長のつながり（期待する事業インパクト）など</a:t>
                      </a:r>
                      <a:endParaRPr kumimoji="1" lang="ja-JP" altLang="en-US" sz="800"/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626187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7920558"/>
                  </a:ext>
                </a:extLst>
              </a:tr>
            </a:tbl>
          </a:graphicData>
        </a:graphic>
      </p:graphicFrame>
      <p:graphicFrame>
        <p:nvGraphicFramePr>
          <p:cNvPr id="2" name="表 50">
            <a:extLst>
              <a:ext uri="{FF2B5EF4-FFF2-40B4-BE49-F238E27FC236}">
                <a16:creationId xmlns:a16="http://schemas.microsoft.com/office/drawing/2014/main" id="{EE3C5346-738D-901F-E19D-698C9B7B2A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0746" y="1226072"/>
          <a:ext cx="5760000" cy="1333480"/>
        </p:xfrm>
        <a:graphic>
          <a:graphicData uri="http://schemas.openxmlformats.org/drawingml/2006/table">
            <a:tbl>
              <a:tblPr firstCol="1" bandCol="1">
                <a:tableStyleId>{5C22544A-7EE6-4342-B048-85BDC9FD1C3A}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3383134258"/>
                    </a:ext>
                  </a:extLst>
                </a:gridCol>
              </a:tblGrid>
              <a:tr h="3348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00" b="1">
                          <a:solidFill>
                            <a:schemeClr val="tx1"/>
                          </a:solidFill>
                        </a:rPr>
                        <a:t>③ 実施内容　</a:t>
                      </a: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具体的に実行した取組み、それぞれのゴール設定など</a:t>
                      </a:r>
                      <a:endParaRPr kumimoji="1" lang="ja-JP" altLang="en-US" sz="140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ja-JP" altLang="en-US" sz="1000" b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639268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>
                          <a:solidFill>
                            <a:schemeClr val="tx1"/>
                          </a:solidFill>
                        </a:rPr>
                        <a:t>④ 成果</a:t>
                      </a: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取組みがもたらした定量的な成果、定性的な社内の影響、事業インパクトなど</a:t>
                      </a:r>
                      <a:endParaRPr kumimoji="1" lang="ja-JP" altLang="en-US" sz="800"/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626187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792055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F197918-1370-FFA8-FE6B-1039CC61D0F9}"/>
              </a:ext>
            </a:extLst>
          </p:cNvPr>
          <p:cNvSpPr txBox="1"/>
          <p:nvPr/>
        </p:nvSpPr>
        <p:spPr>
          <a:xfrm>
            <a:off x="298994" y="362331"/>
            <a:ext cx="5912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6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6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2026</a:t>
            </a:r>
            <a:r>
              <a:rPr lang="ja-JP" altLang="en-US" sz="16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9E4734C-8987-6FC9-A0E4-005A7B7115F8}"/>
              </a:ext>
            </a:extLst>
          </p:cNvPr>
          <p:cNvSpPr txBox="1"/>
          <p:nvPr/>
        </p:nvSpPr>
        <p:spPr>
          <a:xfrm>
            <a:off x="298994" y="6495669"/>
            <a:ext cx="54168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b="1"/>
              <a:t>※</a:t>
            </a:r>
            <a:r>
              <a:rPr kumimoji="1" lang="ja-JP" altLang="en-US" sz="800" b="1"/>
              <a:t>記載するにあたってアピールしたい情報は色を付ける、太字にする等の視覚的に加工しても問題ありません。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36675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E0BE9C-383C-DA88-E3E8-6D40D2F57AA6}"/>
              </a:ext>
            </a:extLst>
          </p:cNvPr>
          <p:cNvSpPr txBox="1"/>
          <p:nvPr/>
        </p:nvSpPr>
        <p:spPr>
          <a:xfrm>
            <a:off x="251665" y="94751"/>
            <a:ext cx="5218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2026</a:t>
            </a:r>
            <a:r>
              <a:rPr lang="ja-JP" altLang="en-US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endParaRPr lang="ja-JP" altLang="en-US" sz="14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605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17A38DA-28A8-3D82-9758-18A29CD24DD9}"/>
              </a:ext>
            </a:extLst>
          </p:cNvPr>
          <p:cNvSpPr txBox="1"/>
          <p:nvPr/>
        </p:nvSpPr>
        <p:spPr>
          <a:xfrm>
            <a:off x="251665" y="94751"/>
            <a:ext cx="5218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2026</a:t>
            </a:r>
            <a:r>
              <a:rPr lang="ja-JP" altLang="en-US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endParaRPr lang="ja-JP" altLang="en-US" sz="14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4878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45E4B05-9DDD-9DF4-0971-83F43E54ABA9}"/>
              </a:ext>
            </a:extLst>
          </p:cNvPr>
          <p:cNvSpPr txBox="1"/>
          <p:nvPr/>
        </p:nvSpPr>
        <p:spPr>
          <a:xfrm>
            <a:off x="251665" y="94751"/>
            <a:ext cx="5218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2026</a:t>
            </a:r>
            <a:r>
              <a:rPr lang="ja-JP" altLang="en-US" sz="1400" b="1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endParaRPr lang="ja-JP" altLang="en-US" sz="14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29326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THINKCELLPRESENTATIONDONOTDELETE" val="&lt;?xml version=&quot;1.0&quot; encoding=&quot;UTF-16&quot; standalone=&quot;yes&quot;?&gt;&lt;root reqver=&quot;28224&quot;&gt;&lt;version val=&quot;35814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bNumberIsYear val=&quot;0&quot;/&gt;&lt;m_strFormatTime&gt;%m/%d（%a）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d&lt;/m_strFormatTime&gt;&lt;m_yearfmt&gt;&lt;begin val=&quot;0&quot;/&gt;&lt;end val=&quot;4&quot;/&gt;&lt;/m_yearfmt&gt;&lt;/m_precDefaultWeek&gt;&lt;m_precDefaultMonth&gt;&lt;m_bNumberIsYear val=&quot;0&quot;/&gt;&lt;m_strFormatTime&gt;%m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3&quot;&gt;&lt;elem m_fUsage=&quot;5.21703100000000041803E+00&quot;&gt;&lt;m_msothmcolidx val=&quot;0&quot;/&gt;&lt;m_rgb r=&quot;FF&quot; g=&quot;00&quot; b=&quot;00&quot;/&gt;&lt;/elem&gt;&lt;elem m_fUsage=&quot;8.65717389000000170363E-01&quot;&gt;&lt;m_msothmcolidx val=&quot;0&quot;/&gt;&lt;m_rgb r=&quot;D4&quot; g=&quot;18&quot; b=&quot;0D&quot;/&gt;&lt;/elem&gt;&lt;elem m_fUsage=&quot;4.30467210000000155556E-01&quot;&gt;&lt;m_msothmcolidx val=&quot;0&quot;/&gt;&lt;m_rgb r=&quot;E1&quot; g=&quot;34&quot; b=&quot;0E&quot;/&gt;&lt;/elem&gt;&lt;/m_vecMRU&gt;&lt;/m_mruColor&gt;&lt;m_eweekdayFirstOfWeek val=&quot;2&quot;/&gt;&lt;m_eweekdayFirstOfWorkweek val=&quot;2&quot;/&gt;&lt;m_eweekdayFirstOfWeekend val=&quot;7&quot;/&gt;&lt;/CPresentation&gt;&lt;/root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44c427-5f09-4408-b217-badd3d49278a">
      <Terms xmlns="http://schemas.microsoft.com/office/infopath/2007/PartnerControls"/>
    </lcf76f155ced4ddcb4097134ff3c332f>
    <TaxCatchAll xmlns="18737043-e87c-435f-aab9-0ee90519c65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C46BA58A296F7488017BBC04AF6B09F" ma:contentTypeVersion="13" ma:contentTypeDescription="新しいドキュメントを作成します。" ma:contentTypeScope="" ma:versionID="46a96d33eb0370a951d9a95d4f6d748b">
  <xsd:schema xmlns:xsd="http://www.w3.org/2001/XMLSchema" xmlns:xs="http://www.w3.org/2001/XMLSchema" xmlns:p="http://schemas.microsoft.com/office/2006/metadata/properties" xmlns:ns2="4344c427-5f09-4408-b217-badd3d49278a" xmlns:ns3="18737043-e87c-435f-aab9-0ee90519c653" targetNamespace="http://schemas.microsoft.com/office/2006/metadata/properties" ma:root="true" ma:fieldsID="d609d15543977c45f5ded73dcd404464" ns2:_="" ns3:_="">
    <xsd:import namespace="4344c427-5f09-4408-b217-badd3d49278a"/>
    <xsd:import namespace="18737043-e87c-435f-aab9-0ee90519c6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4c427-5f09-4408-b217-badd3d4927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785717d7-19ec-47d4-9288-ce56b1256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737043-e87c-435f-aab9-0ee90519c65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5110bb7-f7c8-48c6-b1dd-5fd9abe0c5ff}" ma:internalName="TaxCatchAll" ma:showField="CatchAllData" ma:web="18737043-e87c-435f-aab9-0ee90519c6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0B044D-38A9-4865-B967-A7BE3D6C4B31}">
  <ds:schemaRefs>
    <ds:schemaRef ds:uri="http://schemas.microsoft.com/office/2006/metadata/properties"/>
    <ds:schemaRef ds:uri="b2f2ad10-3107-48b7-9769-0eb5b06e1a2c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0b251fbf-f222-492f-96b0-12b9c429ae14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6CCC9AD-6B93-4C83-B53D-F19706B457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A29E4C-EC5E-461D-A89B-A171AD35CFF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332</Words>
  <Application>Microsoft Office PowerPoint</Application>
  <PresentationFormat>ワイド画面</PresentationFormat>
  <Paragraphs>44</Paragraphs>
  <Slides>5</Slides>
  <Notes>5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Yu Gothic</vt:lpstr>
      <vt:lpstr>Yu Gothic</vt:lpstr>
      <vt:lpstr>Arial</vt:lpstr>
      <vt:lpstr>Office テーマ</vt:lpstr>
      <vt:lpstr>think-cellスライド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電通</dc:creator>
  <cp:lastModifiedBy>飯塚 勤 Tsutomu Iizuka</cp:lastModifiedBy>
  <cp:revision>4</cp:revision>
  <dcterms:created xsi:type="dcterms:W3CDTF">2023-10-06T07:34:44Z</dcterms:created>
  <dcterms:modified xsi:type="dcterms:W3CDTF">2025-12-10T06:54:50Z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0x0101005C46BA58A296F7488017BBC04AF6B09F</vt:lpwstr>
  </property>
  <property fmtid="{D5CDD505-2E9C-101B-9397-08002B2CF9AE}" pid="3" name="MediaServiceImageTags">
    <vt:lpwstr/>
  </property>
</Properties>
</file>